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4" r:id="rId2"/>
    <p:sldId id="325" r:id="rId3"/>
    <p:sldId id="256" r:id="rId4"/>
    <p:sldId id="326" r:id="rId5"/>
    <p:sldId id="330" r:id="rId6"/>
    <p:sldId id="347" r:id="rId7"/>
    <p:sldId id="348" r:id="rId8"/>
    <p:sldId id="333" r:id="rId9"/>
    <p:sldId id="345" r:id="rId10"/>
    <p:sldId id="352" r:id="rId11"/>
    <p:sldId id="304" r:id="rId12"/>
    <p:sldId id="351" r:id="rId13"/>
    <p:sldId id="310" r:id="rId14"/>
    <p:sldId id="296" r:id="rId15"/>
    <p:sldId id="354" r:id="rId16"/>
    <p:sldId id="355" r:id="rId17"/>
    <p:sldId id="301" r:id="rId18"/>
    <p:sldId id="344" r:id="rId19"/>
    <p:sldId id="298" r:id="rId20"/>
    <p:sldId id="35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4AC6A-F96A-4807-8048-ABFF198604ED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EE54A-35D6-4F1F-97DD-E9EBF5B89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39F554-A31F-41D4-B20A-F7F0896DCA8A}" type="slidenum">
              <a:rPr lang="ru-RU" smtClean="0">
                <a:latin typeface="Arial" pitchFamily="34" charset="0"/>
              </a:rPr>
              <a:pPr>
                <a:defRPr/>
              </a:pPr>
              <a:t>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00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7FBC6-6368-40B3-A310-31A65701D60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00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D7A5E8-8501-4701-9870-8F18AFD5550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3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69E9B6-C286-4B7D-8D18-A93F9D148D1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F05300-E47D-4F74-A1DD-DD56DC5C683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CA03EB-AE8A-400D-9462-A55D20BF0C5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16D-E261-4264-8C7E-96A05A03F35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16D-E261-4264-8C7E-96A05A03F35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16D-E261-4264-8C7E-96A05A03F35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16D-E261-4264-8C7E-96A05A03F35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16D-E261-4264-8C7E-96A05A03F35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16D-E261-4264-8C7E-96A05A03F35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16D-E261-4264-8C7E-96A05A03F35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16D-E261-4264-8C7E-96A05A03F35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16D-E261-4264-8C7E-96A05A03F35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16D-E261-4264-8C7E-96A05A03F35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16D-E261-4264-8C7E-96A05A03F35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116D-E261-4264-8C7E-96A05A03F35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5743575"/>
            <a:ext cx="1428750" cy="54292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Логотип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57224" y="2714620"/>
            <a:ext cx="7358114" cy="1785938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Этнокультурный образовательный проект «150 культур Дона»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42844" y="285728"/>
            <a:ext cx="7572428" cy="17145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86116" y="5643578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2016 -2017</a:t>
            </a:r>
            <a:endParaRPr lang="ru-RU" dirty="0"/>
          </a:p>
        </p:txBody>
      </p:sp>
      <p:pic>
        <p:nvPicPr>
          <p:cNvPr id="8" name="Рисунок 7" descr="ECOMOST2c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357166"/>
            <a:ext cx="12334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этнокультурной образовательной деятельности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Интерактивные уроки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err="1" smtClean="0"/>
              <a:t>Этноспортивные</a:t>
            </a:r>
            <a:r>
              <a:rPr lang="ru-RU" b="1" dirty="0" smtClean="0"/>
              <a:t> игры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Театральный фестиваль «Золотые зерна»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Литературный конкурс  «Новые сказки Тихого Дона»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Творческий конкурс  «Прикладных дел Мастер»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Научно-практическая конференция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86125"/>
            <a:ext cx="9144000" cy="1470025"/>
          </a:xfrm>
          <a:solidFill>
            <a:schemeClr val="bg1">
              <a:alpha val="7294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Армянская культура в лицах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Пример оформления дидактических материалов для интерактивных уроков</a:t>
            </a:r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38" y="3143250"/>
            <a:ext cx="28003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Агджоян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А. 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3913" y="4214813"/>
            <a:ext cx="32400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3 курс,   2 группа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Дополнила  И.Ф. Черкашина</a:t>
            </a:r>
          </a:p>
        </p:txBody>
      </p:sp>
      <p:sp>
        <p:nvSpPr>
          <p:cNvPr id="2055" name="Прямоугольник 6"/>
          <p:cNvSpPr>
            <a:spLocks noChangeArrowheads="1"/>
          </p:cNvSpPr>
          <p:nvPr/>
        </p:nvSpPr>
        <p:spPr bwMode="auto">
          <a:xfrm>
            <a:off x="3286125" y="6215063"/>
            <a:ext cx="2490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Tahoma" pitchFamily="34" charset="0"/>
              </a:rPr>
              <a:t>Ростов-на-Дону, 2016</a:t>
            </a:r>
          </a:p>
        </p:txBody>
      </p:sp>
      <p:pic>
        <p:nvPicPr>
          <p:cNvPr id="2056" name="Picture 6" descr="G:\150 культур\Методический Совет\Методические материалы\Армяне\литература\Мешроп Машто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2738" y="500063"/>
            <a:ext cx="12112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G:\150 культур\Методический Совет\Методические материалы\Армяне\литература\Назарян_Степан_Исаевич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1785938"/>
            <a:ext cx="140017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" descr="G:\150 культур\Методический Совет\Методические материалы\Армяне\литература\movses_horenac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642938"/>
            <a:ext cx="9366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59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63" y="4857750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G:\150 культур\Методический Совет\Методические материалы\Армяне\музыка\Фрунзик Мкртычан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2143125"/>
            <a:ext cx="98425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G:\150 культур\Методический Совет\Методические материалы\Армяне\наука\Ананий Ширакаци 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8" y="2071688"/>
            <a:ext cx="8588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G:\150 культур\Методический Совет\Методические материалы\Армяне\музыка\Цвет Граната_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4857750"/>
            <a:ext cx="154146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G:\150 культур\Методический Совет\Методические материалы\Армяне\музыка\Микаэл Левонович Таривердиев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4938" y="1428750"/>
            <a:ext cx="14605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G:\150 культур\Методический Совет\Методические материалы\Армяне\музыка\Армен Джигарханян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63" y="500063"/>
            <a:ext cx="11223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Содержимое 3" descr="Attached Image"/>
          <p:cNvPicPr>
            <a:picLocks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61275" y="4929188"/>
            <a:ext cx="1482725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G:\150 культур\2016-2017\фото и видео с ЧЭИ _телефон\IMG_20161116_152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428736"/>
            <a:ext cx="2571750" cy="342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Чемпионат Ростовской области </a:t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 err="1" smtClean="0"/>
              <a:t>этноспортивным</a:t>
            </a:r>
            <a:r>
              <a:rPr lang="ru-RU" dirty="0" smtClean="0"/>
              <a:t> играм</a:t>
            </a:r>
            <a:endParaRPr lang="ru-RU" dirty="0"/>
          </a:p>
        </p:txBody>
      </p:sp>
      <p:pic>
        <p:nvPicPr>
          <p:cNvPr id="9218" name="Picture 2" descr="G:\150 культур\2016-2017\фото и видео с ЧЭИ _телефон\IMG_20161021_1159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7"/>
            <a:ext cx="2732503" cy="3643338"/>
          </a:xfrm>
          <a:prstGeom prst="rect">
            <a:avLst/>
          </a:prstGeom>
          <a:noFill/>
        </p:spPr>
      </p:pic>
      <p:pic>
        <p:nvPicPr>
          <p:cNvPr id="9219" name="Picture 3" descr="G:\150 культур\2016-2017\фото и видео с ЧЭИ _телефон\IMG_20161021_120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661281"/>
            <a:ext cx="2928958" cy="2196719"/>
          </a:xfrm>
          <a:prstGeom prst="rect">
            <a:avLst/>
          </a:prstGeom>
          <a:noFill/>
        </p:spPr>
      </p:pic>
      <p:pic>
        <p:nvPicPr>
          <p:cNvPr id="7" name="Picture 3" descr="G:\Переписка\IMG_20161116_112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000372"/>
            <a:ext cx="2893221" cy="3857628"/>
          </a:xfrm>
          <a:prstGeom prst="rect">
            <a:avLst/>
          </a:prstGeom>
          <a:noFill/>
        </p:spPr>
      </p:pic>
      <p:pic>
        <p:nvPicPr>
          <p:cNvPr id="8" name="Picture 4" descr="G:\150 культур\2016-2017\фото и видео с ЧЭИ _телефон\IMG_20161116_1246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428736"/>
            <a:ext cx="2643174" cy="3524233"/>
          </a:xfrm>
          <a:prstGeom prst="rect">
            <a:avLst/>
          </a:prstGeom>
          <a:noFill/>
        </p:spPr>
      </p:pic>
      <p:pic>
        <p:nvPicPr>
          <p:cNvPr id="13" name="Picture 4" descr="G:\150 культур\DSC_05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5511" y="4732341"/>
            <a:ext cx="3188489" cy="2125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G:\150 культур\2017-2018\13.10.17\теат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6791597" cy="4525963"/>
          </a:xfrm>
          <a:prstGeom prst="rect">
            <a:avLst/>
          </a:prstGeom>
          <a:noFill/>
        </p:spPr>
      </p:pic>
      <p:pic>
        <p:nvPicPr>
          <p:cNvPr id="13" name="Picture 3" descr="G:\150 культур\2017-2018\13.10.17\счастливые победите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75151"/>
            <a:ext cx="3725729" cy="2482849"/>
          </a:xfrm>
          <a:prstGeom prst="rect">
            <a:avLst/>
          </a:prstGeom>
          <a:noFill/>
        </p:spPr>
      </p:pic>
      <p:pic>
        <p:nvPicPr>
          <p:cNvPr id="14" name="Picture 4" descr="G:\150 культур\2017-2018\13.10.17\ailDu1VN-z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6864" y="1"/>
            <a:ext cx="2787135" cy="1857364"/>
          </a:xfrm>
          <a:prstGeom prst="rect">
            <a:avLst/>
          </a:prstGeom>
          <a:noFill/>
        </p:spPr>
      </p:pic>
      <p:pic>
        <p:nvPicPr>
          <p:cNvPr id="15" name="Picture 2" descr="G:\150 культур\2017-2018\13.10.17\победител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2077" y="4357695"/>
            <a:ext cx="3751924" cy="2500306"/>
          </a:xfrm>
          <a:prstGeom prst="rect">
            <a:avLst/>
          </a:prstGeom>
          <a:noFill/>
        </p:spPr>
      </p:pic>
      <p:pic>
        <p:nvPicPr>
          <p:cNvPr id="11" name="Picture 2" descr="G:\150 культур\2017-2018\13.10.17\корецы-молодц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4351208"/>
            <a:ext cx="3761657" cy="2506792"/>
          </a:xfrm>
          <a:prstGeom prst="rect">
            <a:avLst/>
          </a:prstGeom>
          <a:noFill/>
        </p:spPr>
      </p:pic>
      <p:pic>
        <p:nvPicPr>
          <p:cNvPr id="16" name="Picture 3" descr="G:\150 культур\2017-2018\13.10.17\еврейские сказк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8271" y="1857364"/>
            <a:ext cx="3725729" cy="24828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488" y="642918"/>
            <a:ext cx="4302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Театральный  Фестиваль «Золотые зерна»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Конкурс «Прикладных дел Мастер»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G:\150 культур\2016-2017\25 апреля\победители в конкурсе Прикладных дел Масте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5167821" cy="3875866"/>
          </a:xfrm>
          <a:prstGeom prst="rect">
            <a:avLst/>
          </a:prstGeom>
          <a:noFill/>
        </p:spPr>
      </p:pic>
      <p:pic>
        <p:nvPicPr>
          <p:cNvPr id="5123" name="Picture 3" descr="G:\150 культур\2016-2017\25 апреля\Регистрация участников секции №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6683" y="1000109"/>
            <a:ext cx="4387317" cy="5857892"/>
          </a:xfrm>
          <a:prstGeom prst="rect">
            <a:avLst/>
          </a:prstGeom>
          <a:noFill/>
        </p:spPr>
      </p:pic>
      <p:pic>
        <p:nvPicPr>
          <p:cNvPr id="5124" name="Picture 4" descr="G:\150 культур\2016-2017\25 апреля\на секции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8"/>
            <a:ext cx="3052228" cy="2285992"/>
          </a:xfrm>
          <a:prstGeom prst="rect">
            <a:avLst/>
          </a:prstGeom>
          <a:noFill/>
        </p:spPr>
      </p:pic>
      <p:pic>
        <p:nvPicPr>
          <p:cNvPr id="7" name="Picture 2" descr="H:\школа\фото\150 культур дона2016 2\IMG_77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479171"/>
            <a:ext cx="3171772" cy="237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Научно-практическая конференция. Итоги 2016-2017 учебного года</a:t>
            </a:r>
            <a:endParaRPr lang="ru-RU" dirty="0"/>
          </a:p>
        </p:txBody>
      </p:sp>
      <p:pic>
        <p:nvPicPr>
          <p:cNvPr id="73730" name="Picture 2" descr="F:\27-08-18\150 культур\2016-2017\25 апреля\на секции 4 Е.В. Опарина подводит итоги активности участников театрального фестиваля Золотые зер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1759" y="1428736"/>
            <a:ext cx="4292241" cy="3214710"/>
          </a:xfrm>
          <a:prstGeom prst="rect">
            <a:avLst/>
          </a:prstGeom>
          <a:noFill/>
        </p:spPr>
      </p:pic>
      <p:pic>
        <p:nvPicPr>
          <p:cNvPr id="73731" name="Picture 3" descr="F:\27-08-18\150 культур\2016-2017\25 апреля\Остапенко_Черкаш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500570"/>
            <a:ext cx="3147611" cy="2357430"/>
          </a:xfrm>
          <a:prstGeom prst="rect">
            <a:avLst/>
          </a:prstGeom>
          <a:noFill/>
        </p:spPr>
      </p:pic>
      <p:pic>
        <p:nvPicPr>
          <p:cNvPr id="73732" name="Picture 4" descr="F:\27-08-18\150 культур\2016-2017\25 апреля\фото Пленарное заседание\P112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28" y="4500546"/>
            <a:ext cx="3143272" cy="2357454"/>
          </a:xfrm>
          <a:prstGeom prst="rect">
            <a:avLst/>
          </a:prstGeom>
          <a:noFill/>
        </p:spPr>
      </p:pic>
      <p:pic>
        <p:nvPicPr>
          <p:cNvPr id="73735" name="Picture 7" descr="F:\27-08-18\150 культур\2016-2017\25 апреля\фото Пленарное заседание\Герман М.А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1428736"/>
            <a:ext cx="3286116" cy="1850032"/>
          </a:xfrm>
          <a:prstGeom prst="rect">
            <a:avLst/>
          </a:prstGeom>
          <a:noFill/>
        </p:spPr>
      </p:pic>
      <p:pic>
        <p:nvPicPr>
          <p:cNvPr id="73736" name="Picture 8" descr="F:\27-08-18\150 культур\2016-2017\25 апреля\Награждение Организаторов проект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35"/>
            <a:ext cx="2015767" cy="2691427"/>
          </a:xfrm>
          <a:prstGeom prst="rect">
            <a:avLst/>
          </a:prstGeom>
          <a:noFill/>
        </p:spPr>
      </p:pic>
      <p:pic>
        <p:nvPicPr>
          <p:cNvPr id="73737" name="Picture 9" descr="F:\27-08-18\150 культур\2016-2017\25 апреля\Михаил Юрьевич Вебер ведет секцию 5 Итоги Чемпионата по Этнотноспортивным игра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71942"/>
            <a:ext cx="2143108" cy="2861452"/>
          </a:xfrm>
          <a:prstGeom prst="rect">
            <a:avLst/>
          </a:prstGeom>
          <a:noFill/>
        </p:spPr>
      </p:pic>
      <p:pic>
        <p:nvPicPr>
          <p:cNvPr id="73734" name="Picture 6" descr="F:\27-08-18\150 культур\2016-2017\25 апреля\фото Пленарное заседание\А.В. Остапенко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8" y="3214686"/>
            <a:ext cx="3429976" cy="1931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929718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Вручение благодарственных писем Руководителям национальных культурных автономий Ростовской области от Оргкомитета проекта «150 культур Дона» и подарки образовательным организациям-участникам проекта от Национальных культурных автономий </a:t>
            </a:r>
            <a:endParaRPr lang="ru-RU" sz="2000" dirty="0"/>
          </a:p>
        </p:txBody>
      </p:sp>
      <p:pic>
        <p:nvPicPr>
          <p:cNvPr id="74754" name="Picture 2" descr="F:\27-08-18\150 культур\2016-2017\25 апреля\фото Пленарное заседание\P112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7048517" cy="5286388"/>
          </a:xfrm>
          <a:prstGeom prst="rect">
            <a:avLst/>
          </a:prstGeom>
          <a:noFill/>
        </p:spPr>
      </p:pic>
      <p:pic>
        <p:nvPicPr>
          <p:cNvPr id="74755" name="Picture 3" descr="F:\27-08-18\150 культур\2016-2017\25 апреля\фото Пленарное заседание\P112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321843"/>
            <a:ext cx="4714876" cy="3536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Информационное сопровождение проекта:  форумы, лекции специалистов, творческие мастер-классы, местные СМИ </a:t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3714744" y="1071546"/>
          <a:ext cx="3025775" cy="4064000"/>
        </p:xfrm>
        <a:graphic>
          <a:graphicData uri="http://schemas.openxmlformats.org/presentationml/2006/ole">
            <p:oleObj spid="_x0000_s10247" name="Acrobat Document" r:id="rId3" imgW="7077024" imgH="9505842" progId="AcroExch.Document.DC">
              <p:embed/>
            </p:oleObj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6272213" y="2794000"/>
          <a:ext cx="2871787" cy="4064000"/>
        </p:xfrm>
        <a:graphic>
          <a:graphicData uri="http://schemas.openxmlformats.org/presentationml/2006/ole">
            <p:oleObj spid="_x0000_s10246" name="Acrobat Document" r:id="rId4" imgW="5667122" imgH="8019837" progId="AcroExch.Document.DC">
              <p:embed/>
            </p:oleObj>
          </a:graphicData>
        </a:graphic>
      </p:graphicFrame>
      <p:pic>
        <p:nvPicPr>
          <p:cNvPr id="9" name="Picture 2" descr="G:\150 культур\2017-2018\13.10.17\4sYqR_J8N8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3229" y="1071546"/>
            <a:ext cx="2530771" cy="1683591"/>
          </a:xfrm>
          <a:prstGeom prst="rect">
            <a:avLst/>
          </a:prstGeom>
          <a:noFill/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42844" y="857232"/>
            <a:ext cx="342899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19.08.16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 И.Ф. Черкашиной  для педагогов "Цели,  задачи, методы проекта "150 культур Дона"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лекция  для педагогов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"Этногенез в современной картине мира"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лекция для учащихся 9-11классов "Исторический калейдоскоп национальных культур Дона"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лекция для учащихся 6-7 классов "Я - человек"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рекомендации по подготовке к  интерактивным урокам в начальной школе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рекомендации по подготовке интерактивных уроков в 5-8 классах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рекомендации по подготовке интерактивных уроков в 9-11 классах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1" name="Picture 11" descr="F:\27-08-18\150 культур\2016-2017\Координационный совет\Управление проектом\Отчеты о мероприятиях\19.08.16\image-29-08-16-09-14-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4982752"/>
            <a:ext cx="2500330" cy="1875248"/>
          </a:xfrm>
          <a:prstGeom prst="rect">
            <a:avLst/>
          </a:prstGeom>
          <a:noFill/>
        </p:spPr>
      </p:pic>
      <p:pic>
        <p:nvPicPr>
          <p:cNvPr id="14" name="Picture 3" descr="F:\27-08-18\150 культур\2016-2017\Координационный совет\Управление проектом\Отчеты о мероприятиях\19.08.16\image-29-08-16-09-14-1.jpe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60969"/>
            <a:ext cx="2262708" cy="1697031"/>
          </a:xfrm>
          <a:prstGeom prst="rect">
            <a:avLst/>
          </a:prstGeom>
          <a:noFill/>
        </p:spPr>
      </p:pic>
      <p:pic>
        <p:nvPicPr>
          <p:cNvPr id="15" name="Picture 2" descr="F:\27-08-18\150 культур\2016-2017\Координационный совет\Управление проектом\Отчеты о мероприятиях\17.11.16\Руководитель Оркомитета театрального фестиваля _Золотые зерна_ специалист центра культуры и творчества ЮФУ Екатерина Опарин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4482308"/>
            <a:ext cx="1583795" cy="2375692"/>
          </a:xfrm>
          <a:prstGeom prst="rect">
            <a:avLst/>
          </a:prstGeom>
          <a:noFill/>
        </p:spPr>
      </p:pic>
      <p:pic>
        <p:nvPicPr>
          <p:cNvPr id="19" name="Picture 2" descr="F:\27-08-18\150 культур\2016-2017\Координационный совет\Управление проектом\Отчеты о мероприятиях\17.11.16\практическое занятие по созданию образа ведет Лина Занозин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88644" y="3071810"/>
            <a:ext cx="3000115" cy="1917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57158" y="260350"/>
            <a:ext cx="8429684" cy="17398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ru-RU" sz="2800" dirty="0" smtClean="0">
                <a:solidFill>
                  <a:srgbClr val="C00000"/>
                </a:solidFill>
              </a:rPr>
              <a:t>Вызов:</a:t>
            </a:r>
            <a:r>
              <a:rPr lang="ru-RU" sz="2800" dirty="0" smtClean="0"/>
              <a:t> найти ресурсы для </a:t>
            </a:r>
            <a:br>
              <a:rPr lang="ru-RU" sz="2800" dirty="0" smtClean="0"/>
            </a:br>
            <a:r>
              <a:rPr lang="ru-RU" sz="2800" dirty="0" smtClean="0"/>
              <a:t> управления проектом в информационной среде и сделать доступными методические материалы для всех участников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</a:rPr>
              <a:t>Лист рассылки 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</a:rPr>
              <a:t>Электронная почта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solidFill>
                  <a:srgbClr val="0070C0"/>
                </a:solidFill>
              </a:rPr>
              <a:t>Группа в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ru-RU" dirty="0" smtClean="0">
                <a:solidFill>
                  <a:srgbClr val="0070C0"/>
                </a:solidFill>
              </a:rPr>
              <a:t>К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C</a:t>
            </a:r>
            <a:r>
              <a:rPr lang="ru-RU" dirty="0" err="1" smtClean="0"/>
              <a:t>айт</a:t>
            </a:r>
            <a:r>
              <a:rPr lang="ru-RU" dirty="0" smtClean="0"/>
              <a:t> проекта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Общий календарь 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Системы начисления очков и рейтинга</a:t>
            </a:r>
          </a:p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Сетевая библиотека 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Визуализация сетевых связей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</p:txBody>
      </p:sp>
      <p:sp>
        <p:nvSpPr>
          <p:cNvPr id="4301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54C5F5B-BCED-4E1C-93C8-40B0842DA2D3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 descr="F:\27-08-18\150 культур\2016-2017\12.06.17\ДЕНЬ РОССИИ фото Марии Ким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30"/>
            <a:ext cx="3643306" cy="24288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Поведение итогов</a:t>
            </a:r>
            <a:r>
              <a:rPr lang="ru-RU" sz="1800" dirty="0" smtClean="0"/>
              <a:t>.  Выставка и вручение благодарственных писем самым активным участникам – отличная возможность показать достижения образовательных организаций и проекта в целом.</a:t>
            </a:r>
            <a:endParaRPr lang="ru-RU" sz="1800" dirty="0"/>
          </a:p>
        </p:txBody>
      </p:sp>
      <p:pic>
        <p:nvPicPr>
          <p:cNvPr id="7170" name="Picture 2" descr="G:\150 культур\2016-2017\12.06.17\ДЕНЬ РОССИИ фото Марии Ким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4260091" cy="2840060"/>
          </a:xfrm>
          <a:prstGeom prst="rect">
            <a:avLst/>
          </a:prstGeom>
          <a:noFill/>
        </p:spPr>
      </p:pic>
      <p:pic>
        <p:nvPicPr>
          <p:cNvPr id="7171" name="Picture 3" descr="G:\150 культур\2016-2017\12.06.17\ДЕНЬ РОССИИ фото Марии Ким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7" y="928670"/>
            <a:ext cx="4822065" cy="3214710"/>
          </a:xfrm>
          <a:prstGeom prst="rect">
            <a:avLst/>
          </a:prstGeom>
          <a:noFill/>
        </p:spPr>
      </p:pic>
      <p:pic>
        <p:nvPicPr>
          <p:cNvPr id="7173" name="Picture 5" descr="G:\150 культур\2016-2017\12.06.17\ДЕНЬ РОССИИ фото Марии Ким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7855" y="4500570"/>
            <a:ext cx="3536145" cy="2357430"/>
          </a:xfrm>
          <a:prstGeom prst="rect">
            <a:avLst/>
          </a:prstGeom>
          <a:noFill/>
        </p:spPr>
      </p:pic>
      <p:pic>
        <p:nvPicPr>
          <p:cNvPr id="8" name="Picture 2" descr="G:\150 культур\2017-2018\Координационный Совет\Анна Должич - зам рук. коодинационного совета проект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786166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67200"/>
            <a:ext cx="9144000" cy="923330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dirty="0" smtClean="0">
                <a:cs typeface="+mn-cs"/>
              </a:rPr>
              <a:t>«</a:t>
            </a:r>
            <a:r>
              <a:rPr lang="ru-RU" dirty="0">
                <a:cs typeface="+mn-cs"/>
              </a:rPr>
              <a:t>Что касается инициативы </a:t>
            </a:r>
            <a:r>
              <a:rPr lang="ru-RU" dirty="0">
                <a:solidFill>
                  <a:srgbClr val="FF0000"/>
                </a:solidFill>
                <a:cs typeface="+mn-cs"/>
              </a:rPr>
              <a:t>«150 культур Дона», это замечательная инициатива, особенно для такого региона, как юг России</a:t>
            </a:r>
            <a:r>
              <a:rPr lang="ru-RU" dirty="0">
                <a:cs typeface="+mn-cs"/>
              </a:rPr>
              <a:t>. Конечно, нужно поддержать, нужно подумать, как тиражировать одну из лучших практик» </a:t>
            </a:r>
            <a:r>
              <a:rPr lang="ru-RU" dirty="0" smtClean="0">
                <a:cs typeface="+mn-cs"/>
              </a:rPr>
              <a:t> В.В. Путин 25.01.2016</a:t>
            </a:r>
            <a:endParaRPr lang="ru-RU" dirty="0">
              <a:cs typeface="+mn-cs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31242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/>
          <a:srcRect l="17225" r="16746"/>
          <a:stretch>
            <a:fillRect/>
          </a:stretch>
        </p:blipFill>
        <p:spPr bwMode="auto">
          <a:xfrm>
            <a:off x="6553200" y="2286000"/>
            <a:ext cx="1981200" cy="1998054"/>
          </a:xfrm>
          <a:prstGeom prst="smileyFac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57158" y="5286388"/>
            <a:ext cx="82867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E1E1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Тиражирование результатов и продуктов  проекта "150 культур Дона" на всей территории России входит в п.2  "Поручения Президента Российской федерации  В.В. Путина № 371 от 27.02.2016 г.: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E1E1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"...обобщить практику реализации в организациях,  осуществляющих образовательную деятельность по основным общеобразовательным программам, а также в детских и молодежных общественных объединениях, проектов, направленных на массовое вовлечение учащихся в процесс изучения культур, традиций и обычаев народов, проживающих на территории соответствующего субъекта РФ, и принять меры по распространению (внедрению) лучших практик в этой сфере"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Мои документы\150 культур Дона_2016-2017\Золотые зерна\народов дружная семья Аксайской СОШ №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3509" y="0"/>
            <a:ext cx="971750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42852"/>
            <a:ext cx="6943716" cy="18573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Продолжение следует…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57166"/>
            <a:ext cx="26259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0"/>
          <p:cNvGrpSpPr>
            <a:grpSpLocks/>
          </p:cNvGrpSpPr>
          <p:nvPr/>
        </p:nvGrpSpPr>
        <p:grpSpPr bwMode="auto">
          <a:xfrm rot="-600000">
            <a:off x="148098" y="460117"/>
            <a:ext cx="3003550" cy="1968500"/>
            <a:chOff x="0" y="0"/>
            <a:chExt cx="3003196" cy="1968145"/>
          </a:xfrm>
        </p:grpSpPr>
        <p:pic>
          <p:nvPicPr>
            <p:cNvPr id="7" name="hqdefault.jpg"/>
            <p:cNvPicPr>
              <a:picLocks noChangeAspect="1"/>
            </p:cNvPicPr>
            <p:nvPr/>
          </p:nvPicPr>
          <p:blipFill>
            <a:blip r:embed="rId3"/>
            <a:srcRect t="10280" b="10280"/>
            <a:stretch>
              <a:fillRect/>
            </a:stretch>
          </p:blipFill>
          <p:spPr bwMode="auto">
            <a:xfrm>
              <a:off x="127000" y="88899"/>
              <a:ext cx="2749197" cy="1637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Изображение 147"/>
            <p:cNvPicPr>
              <a:picLocks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" y="-1"/>
              <a:ext cx="3003198" cy="1968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4" descr="G:\150 культур\Методический Совет\Методические материалы\Армяне\музыка\Цвет Граната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496"/>
            <a:ext cx="19579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G:\150 культур\2016-2017\Методический Совет\Методические материалы\Украинская культурная группа\Укр. ансамбл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79025">
            <a:off x="5940090" y="575019"/>
            <a:ext cx="3143240" cy="176610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571736" y="2643182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/>
              <a:t>Цель года</a:t>
            </a:r>
            <a:endParaRPr lang="ru-RU" cap="all" dirty="0" smtClean="0"/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Формирование механизмов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взаимодействия между участниками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4143380"/>
            <a:ext cx="4214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Участники проекта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Образовательные организации Ростовской области  -156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Национальные культурные автономии Ростовской области -16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Южный федеральный университет – оператор проекта – 4 подразделения</a:t>
            </a:r>
            <a:endParaRPr lang="ru-RU" dirty="0"/>
          </a:p>
        </p:txBody>
      </p:sp>
      <p:pic>
        <p:nvPicPr>
          <p:cNvPr id="9219" name="Picture 3" descr="G:\150 культур\2016-2017\Координационный совет\Управление проектом\Отчеты о мероприятиях\15.04.16\фото 15.04.16\150 НАЦИЙ-фото Марии Ким 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748140"/>
            <a:ext cx="2500330" cy="1665682"/>
          </a:xfrm>
          <a:prstGeom prst="rect">
            <a:avLst/>
          </a:prstGeom>
          <a:noFill/>
        </p:spPr>
      </p:pic>
      <p:pic>
        <p:nvPicPr>
          <p:cNvPr id="9220" name="Picture 4" descr="G:\150 культур\2016-2017\Координационный совет\Управление проектом\Отчеты о мероприятиях\15.04.16\фото 15.04.16\150 НАЦИЙ фото Марии Ким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63174" y="3071810"/>
            <a:ext cx="2680826" cy="1785926"/>
          </a:xfrm>
          <a:prstGeom prst="rect">
            <a:avLst/>
          </a:prstGeom>
          <a:noFill/>
        </p:spPr>
      </p:pic>
      <p:pic>
        <p:nvPicPr>
          <p:cNvPr id="20" name="Picture 2" descr="G:\150 культур\2016-2017\Координационный совет\Управление проектом\Отчеты о мероприятиях\15.04.16\фото 15.04.16\Еврейская культура_Полошково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5143512"/>
            <a:ext cx="2357422" cy="1570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333375"/>
            <a:ext cx="4071966" cy="1600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/>
              <a:t>Задачи: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928802"/>
            <a:ext cx="7632700" cy="1714512"/>
          </a:xfrm>
        </p:spPr>
        <p:txBody>
          <a:bodyPr rtlCol="0">
            <a:normAutofit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 форм и методов этнокультурного образования для образовательных организаций, направленных на массовое вовлечение обучающихся в процесс изучения культур, обычаев и традиций народов, проживающих на территории Ростовской области, аккумулирование опыта этнокультурной работы со школьниками.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0"/>
            <a:ext cx="2714612" cy="193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3714752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Привлечение национальных культурных автономий Ростовской области к участию в этнокультурном образовании  в качестве кураторов национальных культурных групп и членов Жюри в конкурсах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786322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Поиск критериев  эффективности предложенных форм и методов этнокультурного образования в образовательных организациях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57158" y="5072074"/>
            <a:ext cx="8429684" cy="15001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/>
              <a:t>Были просто школы, гимназии, лицеи  со своими интересами по отношению к предложенной теме и своим пониманием форм и методов </a:t>
            </a:r>
            <a:r>
              <a:rPr lang="ru-RU" sz="2800" dirty="0" err="1" smtClean="0"/>
              <a:t>этнообразовательной</a:t>
            </a:r>
            <a:r>
              <a:rPr lang="ru-RU" sz="2800" dirty="0" smtClean="0"/>
              <a:t> деятельности</a:t>
            </a:r>
          </a:p>
        </p:txBody>
      </p:sp>
      <p:sp>
        <p:nvSpPr>
          <p:cNvPr id="9219" name="AutoShape 7"/>
          <p:cNvSpPr>
            <a:spLocks noChangeArrowheads="1"/>
          </p:cNvSpPr>
          <p:nvPr/>
        </p:nvSpPr>
        <p:spPr bwMode="auto">
          <a:xfrm>
            <a:off x="4691063" y="3351213"/>
            <a:ext cx="336550" cy="320675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0" name="AutoShape 8"/>
          <p:cNvSpPr>
            <a:spLocks noChangeArrowheads="1"/>
          </p:cNvSpPr>
          <p:nvPr/>
        </p:nvSpPr>
        <p:spPr bwMode="auto">
          <a:xfrm>
            <a:off x="3429000" y="4538663"/>
            <a:ext cx="336550" cy="320675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AutoShape 9"/>
          <p:cNvSpPr>
            <a:spLocks noChangeArrowheads="1"/>
          </p:cNvSpPr>
          <p:nvPr/>
        </p:nvSpPr>
        <p:spPr bwMode="auto">
          <a:xfrm>
            <a:off x="971550" y="4292600"/>
            <a:ext cx="336550" cy="320675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2" name="AutoShape 10"/>
          <p:cNvSpPr>
            <a:spLocks noChangeArrowheads="1"/>
          </p:cNvSpPr>
          <p:nvPr/>
        </p:nvSpPr>
        <p:spPr bwMode="auto">
          <a:xfrm>
            <a:off x="3597275" y="3421063"/>
            <a:ext cx="336550" cy="320675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3" name="AutoShape 11"/>
          <p:cNvSpPr>
            <a:spLocks noChangeArrowheads="1"/>
          </p:cNvSpPr>
          <p:nvPr/>
        </p:nvSpPr>
        <p:spPr bwMode="auto">
          <a:xfrm>
            <a:off x="4714876" y="1500174"/>
            <a:ext cx="336550" cy="320675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12"/>
          <p:cNvSpPr>
            <a:spLocks noChangeArrowheads="1"/>
          </p:cNvSpPr>
          <p:nvPr/>
        </p:nvSpPr>
        <p:spPr bwMode="auto">
          <a:xfrm>
            <a:off x="7524750" y="3201988"/>
            <a:ext cx="336550" cy="320675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5" name="AutoShape 13"/>
          <p:cNvSpPr>
            <a:spLocks noChangeArrowheads="1"/>
          </p:cNvSpPr>
          <p:nvPr/>
        </p:nvSpPr>
        <p:spPr bwMode="auto">
          <a:xfrm>
            <a:off x="6643702" y="2285992"/>
            <a:ext cx="336550" cy="320675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6" name="AutoShape 14"/>
          <p:cNvSpPr>
            <a:spLocks noChangeArrowheads="1"/>
          </p:cNvSpPr>
          <p:nvPr/>
        </p:nvSpPr>
        <p:spPr bwMode="auto">
          <a:xfrm>
            <a:off x="2646363" y="3616325"/>
            <a:ext cx="336550" cy="320675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7" name="AutoShape 15"/>
          <p:cNvSpPr>
            <a:spLocks noChangeArrowheads="1"/>
          </p:cNvSpPr>
          <p:nvPr/>
        </p:nvSpPr>
        <p:spPr bwMode="auto">
          <a:xfrm>
            <a:off x="3932238" y="2370138"/>
            <a:ext cx="336550" cy="320675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8" name="AutoShape 16"/>
          <p:cNvSpPr>
            <a:spLocks noChangeArrowheads="1"/>
          </p:cNvSpPr>
          <p:nvPr/>
        </p:nvSpPr>
        <p:spPr bwMode="auto">
          <a:xfrm>
            <a:off x="4786314" y="4143380"/>
            <a:ext cx="336550" cy="320675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9" name="Oval 17"/>
          <p:cNvSpPr>
            <a:spLocks noChangeArrowheads="1"/>
          </p:cNvSpPr>
          <p:nvPr/>
        </p:nvSpPr>
        <p:spPr bwMode="auto">
          <a:xfrm>
            <a:off x="1135063" y="2352675"/>
            <a:ext cx="1455737" cy="1423988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0" name="Rectangle 22"/>
          <p:cNvSpPr>
            <a:spLocks noChangeArrowheads="1"/>
          </p:cNvSpPr>
          <p:nvPr/>
        </p:nvSpPr>
        <p:spPr bwMode="auto">
          <a:xfrm>
            <a:off x="971550" y="5838825"/>
            <a:ext cx="7777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i="1"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42852"/>
            <a:ext cx="8715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Принципы формирования социально-культурной сети «150 культур Дона»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14414" y="2857496"/>
            <a:ext cx="1325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150 культур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Дона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28992" y="1643050"/>
            <a:ext cx="1318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МБОУ СОШ № 17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86248" y="2285992"/>
            <a:ext cx="1321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Гимназия №25</a:t>
            </a:r>
          </a:p>
          <a:p>
            <a:r>
              <a:rPr lang="ru-RU" sz="1200" dirty="0" smtClean="0"/>
              <a:t>г. Ростов-на-Дону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4643446"/>
            <a:ext cx="19187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 smtClean="0"/>
              <a:t>Большесальская</a:t>
            </a:r>
            <a:r>
              <a:rPr lang="ru-RU" sz="1200" dirty="0" smtClean="0"/>
              <a:t> СОШ № 8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000892" y="2285992"/>
            <a:ext cx="1662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 smtClean="0"/>
              <a:t>Потаповская</a:t>
            </a:r>
            <a:r>
              <a:rPr lang="ru-RU" sz="1200" dirty="0" smtClean="0"/>
              <a:t> СОШ</a:t>
            </a:r>
          </a:p>
          <a:p>
            <a:r>
              <a:rPr lang="ru-RU" sz="1200" dirty="0" err="1" smtClean="0"/>
              <a:t>Волгодонского</a:t>
            </a:r>
            <a:r>
              <a:rPr lang="ru-RU" sz="1200" dirty="0" smtClean="0"/>
              <a:t> района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29454" y="3571876"/>
            <a:ext cx="1643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 smtClean="0"/>
              <a:t>Маргаритовская</a:t>
            </a:r>
            <a:r>
              <a:rPr lang="ru-RU" sz="1200" dirty="0" smtClean="0"/>
              <a:t> СОШ </a:t>
            </a:r>
          </a:p>
          <a:p>
            <a:r>
              <a:rPr lang="ru-RU" sz="1200" dirty="0" smtClean="0"/>
              <a:t>Азовского района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2928934"/>
            <a:ext cx="1404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Гимназия № 36</a:t>
            </a:r>
          </a:p>
          <a:p>
            <a:r>
              <a:rPr lang="ru-RU" sz="1200" dirty="0" smtClean="0"/>
              <a:t>Г. Ростова-на-Дону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929190" y="3000372"/>
            <a:ext cx="16483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Лицей № 3 г. Батайска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615950"/>
            <a:ext cx="8258175" cy="796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/>
              <a:t>Каждый участник сети видит в проекте площадку для социализации и самореализации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66788" y="2065338"/>
            <a:ext cx="6983412" cy="3168650"/>
            <a:chOff x="759" y="9030"/>
            <a:chExt cx="7488" cy="320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59" y="9030"/>
              <a:ext cx="3841" cy="3204"/>
              <a:chOff x="2439" y="10647"/>
              <a:chExt cx="3841" cy="3204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279" y="10827"/>
                <a:ext cx="3001" cy="3024"/>
                <a:chOff x="3279" y="10827"/>
                <a:chExt cx="3001" cy="3024"/>
              </a:xfrm>
            </p:grpSpPr>
            <p:sp>
              <p:nvSpPr>
                <p:cNvPr id="10253" name="AutoShape 7"/>
                <p:cNvSpPr>
                  <a:spLocks noChangeArrowheads="1"/>
                </p:cNvSpPr>
                <p:nvPr/>
              </p:nvSpPr>
              <p:spPr bwMode="auto">
                <a:xfrm>
                  <a:off x="4839" y="12987"/>
                  <a:ext cx="361" cy="324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54" name="AutoShape 8"/>
                <p:cNvSpPr>
                  <a:spLocks noChangeArrowheads="1"/>
                </p:cNvSpPr>
                <p:nvPr/>
              </p:nvSpPr>
              <p:spPr bwMode="auto">
                <a:xfrm>
                  <a:off x="4119" y="12987"/>
                  <a:ext cx="361" cy="324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55" name="AutoShape 9"/>
                <p:cNvSpPr>
                  <a:spLocks noChangeArrowheads="1"/>
                </p:cNvSpPr>
                <p:nvPr/>
              </p:nvSpPr>
              <p:spPr bwMode="auto">
                <a:xfrm>
                  <a:off x="4719" y="12447"/>
                  <a:ext cx="361" cy="324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56" name="AutoShape 10"/>
                <p:cNvSpPr>
                  <a:spLocks noChangeArrowheads="1"/>
                </p:cNvSpPr>
                <p:nvPr/>
              </p:nvSpPr>
              <p:spPr bwMode="auto">
                <a:xfrm>
                  <a:off x="5079" y="11727"/>
                  <a:ext cx="361" cy="324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57" name="AutoShape 11"/>
                <p:cNvSpPr>
                  <a:spLocks noChangeArrowheads="1"/>
                </p:cNvSpPr>
                <p:nvPr/>
              </p:nvSpPr>
              <p:spPr bwMode="auto">
                <a:xfrm>
                  <a:off x="5199" y="11007"/>
                  <a:ext cx="361" cy="324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58" name="AutoShape 12"/>
                <p:cNvSpPr>
                  <a:spLocks noChangeArrowheads="1"/>
                </p:cNvSpPr>
                <p:nvPr/>
              </p:nvSpPr>
              <p:spPr bwMode="auto">
                <a:xfrm>
                  <a:off x="5799" y="11547"/>
                  <a:ext cx="361" cy="324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59" name="AutoShape 13"/>
                <p:cNvSpPr>
                  <a:spLocks noChangeArrowheads="1"/>
                </p:cNvSpPr>
                <p:nvPr/>
              </p:nvSpPr>
              <p:spPr bwMode="auto">
                <a:xfrm>
                  <a:off x="5439" y="12267"/>
                  <a:ext cx="361" cy="324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60" name="AutoShape 14"/>
                <p:cNvSpPr>
                  <a:spLocks noChangeArrowheads="1"/>
                </p:cNvSpPr>
                <p:nvPr/>
              </p:nvSpPr>
              <p:spPr bwMode="auto">
                <a:xfrm>
                  <a:off x="3279" y="13167"/>
                  <a:ext cx="361" cy="324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61" name="AutoShape 15"/>
                <p:cNvSpPr>
                  <a:spLocks noChangeArrowheads="1"/>
                </p:cNvSpPr>
                <p:nvPr/>
              </p:nvSpPr>
              <p:spPr bwMode="auto">
                <a:xfrm>
                  <a:off x="5919" y="10827"/>
                  <a:ext cx="361" cy="324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62" name="AutoShape 16"/>
                <p:cNvSpPr>
                  <a:spLocks noChangeArrowheads="1"/>
                </p:cNvSpPr>
                <p:nvPr/>
              </p:nvSpPr>
              <p:spPr bwMode="auto">
                <a:xfrm>
                  <a:off x="3879" y="13527"/>
                  <a:ext cx="361" cy="324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251" name="Oval 17"/>
              <p:cNvSpPr>
                <a:spLocks noChangeArrowheads="1"/>
              </p:cNvSpPr>
              <p:nvPr/>
            </p:nvSpPr>
            <p:spPr bwMode="auto">
              <a:xfrm>
                <a:off x="2439" y="10647"/>
                <a:ext cx="1561" cy="1440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2" name="AutoShape 18"/>
              <p:cNvSpPr>
                <a:spLocks noChangeArrowheads="1"/>
              </p:cNvSpPr>
              <p:nvPr/>
            </p:nvSpPr>
            <p:spPr bwMode="auto">
              <a:xfrm rot="8066232">
                <a:off x="2837" y="11863"/>
                <a:ext cx="2640" cy="720"/>
              </a:xfrm>
              <a:prstGeom prst="downArrow">
                <a:avLst>
                  <a:gd name="adj1" fmla="val 45759"/>
                  <a:gd name="adj2" fmla="val 56111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6327" y="9303"/>
              <a:ext cx="1920" cy="2159"/>
              <a:chOff x="1407" y="12807"/>
              <a:chExt cx="1920" cy="2159"/>
            </a:xfrm>
          </p:grpSpPr>
          <p:sp>
            <p:nvSpPr>
              <p:cNvPr id="10248" name="AutoShape 20"/>
              <p:cNvSpPr>
                <a:spLocks noChangeArrowheads="1"/>
              </p:cNvSpPr>
              <p:nvPr/>
            </p:nvSpPr>
            <p:spPr bwMode="auto">
              <a:xfrm>
                <a:off x="1407" y="14067"/>
                <a:ext cx="839" cy="899"/>
              </a:xfrm>
              <a:prstGeom prst="smileyFace">
                <a:avLst>
                  <a:gd name="adj" fmla="val 465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9" name="AutoShape 21"/>
              <p:cNvSpPr>
                <a:spLocks noChangeArrowheads="1"/>
              </p:cNvSpPr>
              <p:nvPr/>
            </p:nvSpPr>
            <p:spPr bwMode="auto">
              <a:xfrm>
                <a:off x="2007" y="12807"/>
                <a:ext cx="1320" cy="1080"/>
              </a:xfrm>
              <a:prstGeom prst="cloudCallout">
                <a:avLst>
                  <a:gd name="adj1" fmla="val -40907"/>
                  <a:gd name="adj2" fmla="val 7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sz="1200"/>
                  <a:t>!!!!!!!!</a:t>
                </a:r>
              </a:p>
              <a:p>
                <a:r>
                  <a:rPr lang="ru-RU" sz="1200"/>
                  <a:t>????</a:t>
                </a:r>
              </a:p>
              <a:p>
                <a:endParaRPr lang="ru-RU"/>
              </a:p>
            </p:txBody>
          </p:sp>
        </p:grpSp>
      </p:grp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34925" y="5684838"/>
            <a:ext cx="9109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Участников сети объединяет отношение к предмету общения </a:t>
            </a:r>
            <a:r>
              <a:rPr lang="ru-RU" dirty="0" smtClean="0"/>
              <a:t>(формы и методы этнокультурного образования),  </a:t>
            </a:r>
            <a:r>
              <a:rPr lang="ru-RU" dirty="0"/>
              <a:t>которое интересует каждого в отдельности и является общим для всех </a:t>
            </a:r>
            <a:br>
              <a:rPr lang="ru-RU" dirty="0"/>
            </a:br>
            <a:endParaRPr lang="ru-RU" dirty="0"/>
          </a:p>
        </p:txBody>
      </p:sp>
      <p:sp>
        <p:nvSpPr>
          <p:cNvPr id="1024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04115DE-EEC1-422B-8814-75CE305F170A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328613"/>
            <a:ext cx="8258175" cy="868362"/>
          </a:xfrm>
        </p:spPr>
        <p:txBody>
          <a:bodyPr/>
          <a:lstStyle/>
          <a:p>
            <a:pPr eaLnBrk="1" hangingPunct="1"/>
            <a:r>
              <a:rPr lang="ru-RU" sz="2500" dirty="0" smtClean="0"/>
              <a:t>Доверие – ключевое условие взаимодействия в проекте</a:t>
            </a:r>
          </a:p>
        </p:txBody>
      </p:sp>
      <p:sp>
        <p:nvSpPr>
          <p:cNvPr id="11267" name="Rectangle 6"/>
          <p:cNvSpPr>
            <a:spLocks noGrp="1"/>
          </p:cNvSpPr>
          <p:nvPr>
            <p:ph idx="1"/>
          </p:nvPr>
        </p:nvSpPr>
        <p:spPr>
          <a:xfrm>
            <a:off x="5292725" y="1651000"/>
            <a:ext cx="3657600" cy="48736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1700" dirty="0" smtClean="0"/>
              <a:t>Участники взаимодействуют друг с другом на основании правил, принятых в сети</a:t>
            </a:r>
          </a:p>
          <a:p>
            <a:pPr eaLnBrk="1" hangingPunct="1">
              <a:lnSpc>
                <a:spcPct val="150000"/>
              </a:lnSpc>
            </a:pPr>
            <a:r>
              <a:rPr lang="ru-RU" sz="1700" dirty="0" smtClean="0"/>
              <a:t>Основным условием такого взаимодействия является доверие</a:t>
            </a:r>
          </a:p>
          <a:p>
            <a:pPr eaLnBrk="1" hangingPunct="1">
              <a:lnSpc>
                <a:spcPct val="150000"/>
              </a:lnSpc>
            </a:pPr>
            <a:r>
              <a:rPr lang="ru-RU" sz="1700" dirty="0" smtClean="0"/>
              <a:t>Результатом взаимодействия становится появление нового общего и доступного для всех ресурса,  и в этом состоит основная сила сети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28775"/>
            <a:ext cx="36718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1A2348A-1E64-49B4-92F1-EB76D9790DB5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58175" cy="774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/>
              <a:t>Взаимодействие с институтами гражданского общества –дает школе опыт формирования социального капитала</a:t>
            </a:r>
          </a:p>
        </p:txBody>
      </p:sp>
      <p:sp>
        <p:nvSpPr>
          <p:cNvPr id="12291" name="Rectangle 6"/>
          <p:cNvSpPr>
            <a:spLocks noGrp="1"/>
          </p:cNvSpPr>
          <p:nvPr>
            <p:ph idx="1"/>
          </p:nvPr>
        </p:nvSpPr>
        <p:spPr>
          <a:xfrm>
            <a:off x="5286380" y="1142983"/>
            <a:ext cx="3678233" cy="538322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000" dirty="0" smtClean="0"/>
          </a:p>
          <a:p>
            <a:pPr eaLnBrk="1" hangingPunct="1"/>
            <a:r>
              <a:rPr lang="ru-RU" sz="2000" dirty="0" smtClean="0"/>
              <a:t>Социальный капитал проекта определяется количеством установившихся и потенциально возможных связей помноженных на их качество, которое определяется культурой взаимодействий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dirty="0" smtClean="0"/>
              <a:t>Благодаря активными участникам проекта социальным капитал быстро растет</a:t>
            </a: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8" y="1773238"/>
            <a:ext cx="35306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293" name="AutoShape 9"/>
          <p:cNvCxnSpPr>
            <a:cxnSpLocks noChangeShapeType="1"/>
          </p:cNvCxnSpPr>
          <p:nvPr/>
        </p:nvCxnSpPr>
        <p:spPr bwMode="auto">
          <a:xfrm flipV="1">
            <a:off x="2268538" y="4149725"/>
            <a:ext cx="360362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2294" name="AutoShape 10"/>
          <p:cNvCxnSpPr>
            <a:cxnSpLocks noChangeShapeType="1"/>
          </p:cNvCxnSpPr>
          <p:nvPr/>
        </p:nvCxnSpPr>
        <p:spPr bwMode="auto">
          <a:xfrm flipV="1">
            <a:off x="3059113" y="3429000"/>
            <a:ext cx="360362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229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2BA5D28-8A93-4ADA-83FF-9A4D3669FC2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201613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Варианты взаимодействия участников и организаторов проекта</a:t>
            </a:r>
          </a:p>
        </p:txBody>
      </p:sp>
      <p:grpSp>
        <p:nvGrpSpPr>
          <p:cNvPr id="2" name="Группа 113680"/>
          <p:cNvGrpSpPr>
            <a:grpSpLocks/>
          </p:cNvGrpSpPr>
          <p:nvPr/>
        </p:nvGrpSpPr>
        <p:grpSpPr bwMode="auto">
          <a:xfrm>
            <a:off x="6456363" y="1243013"/>
            <a:ext cx="1827212" cy="1885950"/>
            <a:chOff x="746696" y="1686372"/>
            <a:chExt cx="1826840" cy="1886572"/>
          </a:xfrm>
        </p:grpSpPr>
        <p:sp>
          <p:nvSpPr>
            <p:cNvPr id="5" name="Овал 4"/>
            <p:cNvSpPr/>
            <p:nvPr/>
          </p:nvSpPr>
          <p:spPr>
            <a:xfrm>
              <a:off x="899065" y="1772125"/>
              <a:ext cx="144433" cy="1445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691066" y="1686372"/>
              <a:ext cx="144434" cy="1445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332364" y="2181835"/>
              <a:ext cx="142846" cy="1445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195867" y="3096537"/>
              <a:ext cx="142846" cy="1445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746696" y="2824984"/>
              <a:ext cx="144433" cy="1445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756219" y="3428433"/>
              <a:ext cx="142846" cy="1445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022786" y="2712235"/>
              <a:ext cx="144433" cy="1445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429103" y="2326345"/>
              <a:ext cx="144433" cy="1429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267211" y="3241047"/>
              <a:ext cx="144433" cy="1429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7" name="Прямая соединительная линия 16"/>
            <p:cNvCxnSpPr>
              <a:stCxn id="5" idx="5"/>
              <a:endCxn id="8" idx="1"/>
            </p:cNvCxnSpPr>
            <p:nvPr/>
          </p:nvCxnSpPr>
          <p:spPr>
            <a:xfrm>
              <a:off x="1022865" y="1895991"/>
              <a:ext cx="330133" cy="306488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stCxn id="7" idx="3"/>
              <a:endCxn id="8" idx="7"/>
            </p:cNvCxnSpPr>
            <p:nvPr/>
          </p:nvCxnSpPr>
          <p:spPr>
            <a:xfrm flipH="1">
              <a:off x="1454577" y="1808649"/>
              <a:ext cx="258709" cy="39383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endCxn id="12" idx="1"/>
            </p:cNvCxnSpPr>
            <p:nvPr/>
          </p:nvCxnSpPr>
          <p:spPr>
            <a:xfrm>
              <a:off x="1454577" y="2316817"/>
              <a:ext cx="588842" cy="41606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stCxn id="13" idx="3"/>
              <a:endCxn id="12" idx="7"/>
            </p:cNvCxnSpPr>
            <p:nvPr/>
          </p:nvCxnSpPr>
          <p:spPr>
            <a:xfrm flipH="1">
              <a:off x="2144998" y="2448623"/>
              <a:ext cx="306326" cy="284256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endCxn id="14" idx="0"/>
            </p:cNvCxnSpPr>
            <p:nvPr/>
          </p:nvCxnSpPr>
          <p:spPr>
            <a:xfrm>
              <a:off x="2144998" y="2856745"/>
              <a:ext cx="195223" cy="38430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>
              <a:stCxn id="9" idx="3"/>
              <a:endCxn id="11" idx="7"/>
            </p:cNvCxnSpPr>
            <p:nvPr/>
          </p:nvCxnSpPr>
          <p:spPr>
            <a:xfrm flipH="1">
              <a:off x="878431" y="3218814"/>
              <a:ext cx="338069" cy="23185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>
              <a:stCxn id="9" idx="1"/>
              <a:endCxn id="10" idx="5"/>
            </p:cNvCxnSpPr>
            <p:nvPr/>
          </p:nvCxnSpPr>
          <p:spPr>
            <a:xfrm flipH="1" flipV="1">
              <a:off x="868908" y="2948850"/>
              <a:ext cx="347592" cy="16833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>
              <a:stCxn id="12" idx="3"/>
              <a:endCxn id="9" idx="6"/>
            </p:cNvCxnSpPr>
            <p:nvPr/>
          </p:nvCxnSpPr>
          <p:spPr>
            <a:xfrm flipH="1">
              <a:off x="1338712" y="2834513"/>
              <a:ext cx="704707" cy="333485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30"/>
          <p:cNvGrpSpPr>
            <a:grpSpLocks/>
          </p:cNvGrpSpPr>
          <p:nvPr/>
        </p:nvGrpSpPr>
        <p:grpSpPr bwMode="auto">
          <a:xfrm>
            <a:off x="1541463" y="1306513"/>
            <a:ext cx="2332037" cy="1841500"/>
            <a:chOff x="6478860" y="1306055"/>
            <a:chExt cx="2332722" cy="1842171"/>
          </a:xfrm>
        </p:grpSpPr>
        <p:sp>
          <p:nvSpPr>
            <p:cNvPr id="55" name="Овал 54"/>
            <p:cNvSpPr/>
            <p:nvPr/>
          </p:nvSpPr>
          <p:spPr>
            <a:xfrm>
              <a:off x="6694823" y="2071509"/>
              <a:ext cx="144504" cy="1429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" name="Группа 129"/>
            <p:cNvGrpSpPr>
              <a:grpSpLocks/>
            </p:cNvGrpSpPr>
            <p:nvPr/>
          </p:nvGrpSpPr>
          <p:grpSpPr bwMode="auto">
            <a:xfrm>
              <a:off x="6478860" y="1306055"/>
              <a:ext cx="2332722" cy="1842171"/>
              <a:chOff x="6478860" y="1306055"/>
              <a:chExt cx="2332722" cy="1842171"/>
            </a:xfrm>
          </p:grpSpPr>
          <p:sp>
            <p:nvSpPr>
              <p:cNvPr id="86" name="Овал 85"/>
              <p:cNvSpPr/>
              <p:nvPr/>
            </p:nvSpPr>
            <p:spPr>
              <a:xfrm>
                <a:off x="8225623" y="2019102"/>
                <a:ext cx="142917" cy="1445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6" name="Группа 45"/>
              <p:cNvGrpSpPr>
                <a:grpSpLocks/>
              </p:cNvGrpSpPr>
              <p:nvPr/>
            </p:nvGrpSpPr>
            <p:grpSpPr bwMode="auto">
              <a:xfrm>
                <a:off x="6478860" y="1306055"/>
                <a:ext cx="2332722" cy="1842171"/>
                <a:chOff x="6478860" y="1306055"/>
                <a:chExt cx="2332722" cy="1842171"/>
              </a:xfrm>
            </p:grpSpPr>
            <p:sp>
              <p:nvSpPr>
                <p:cNvPr id="15" name="Овал 14"/>
                <p:cNvSpPr/>
                <p:nvPr/>
              </p:nvSpPr>
              <p:spPr>
                <a:xfrm>
                  <a:off x="6956837" y="1306055"/>
                  <a:ext cx="142917" cy="1445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6" name="Овал 15"/>
                <p:cNvSpPr/>
                <p:nvPr/>
              </p:nvSpPr>
              <p:spPr>
                <a:xfrm>
                  <a:off x="7361769" y="1799947"/>
                  <a:ext cx="144504" cy="1445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23" name="Прямая соединительная линия 22"/>
                <p:cNvCxnSpPr>
                  <a:stCxn id="59" idx="6"/>
                  <a:endCxn id="57" idx="3"/>
                </p:cNvCxnSpPr>
                <p:nvPr/>
              </p:nvCxnSpPr>
              <p:spPr>
                <a:xfrm flipV="1">
                  <a:off x="7761937" y="2659098"/>
                  <a:ext cx="355704" cy="50819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>
                  <a:stCxn id="57" idx="5"/>
                  <a:endCxn id="60" idx="0"/>
                </p:cNvCxnSpPr>
                <p:nvPr/>
              </p:nvCxnSpPr>
              <p:spPr>
                <a:xfrm>
                  <a:off x="8219271" y="2659098"/>
                  <a:ext cx="115921" cy="344613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>
                  <a:stCxn id="58" idx="5"/>
                  <a:endCxn id="57" idx="1"/>
                </p:cNvCxnSpPr>
                <p:nvPr/>
              </p:nvCxnSpPr>
              <p:spPr>
                <a:xfrm>
                  <a:off x="7876270" y="2117563"/>
                  <a:ext cx="241371" cy="439898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>
                  <a:stCxn id="53" idx="6"/>
                  <a:endCxn id="54" idx="2"/>
                </p:cNvCxnSpPr>
                <p:nvPr/>
              </p:nvCxnSpPr>
              <p:spPr>
                <a:xfrm>
                  <a:off x="7202973" y="2257313"/>
                  <a:ext cx="238195" cy="38114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>
                  <a:stCxn id="53" idx="4"/>
                  <a:endCxn id="56" idx="0"/>
                </p:cNvCxnSpPr>
                <p:nvPr/>
              </p:nvCxnSpPr>
              <p:spPr>
                <a:xfrm>
                  <a:off x="7131514" y="2328778"/>
                  <a:ext cx="33348" cy="217566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>
                  <a:stCxn id="53" idx="7"/>
                  <a:endCxn id="16" idx="3"/>
                </p:cNvCxnSpPr>
                <p:nvPr/>
              </p:nvCxnSpPr>
              <p:spPr>
                <a:xfrm flipV="1">
                  <a:off x="7182329" y="1923817"/>
                  <a:ext cx="200084" cy="282678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>
                  <a:stCxn id="55" idx="6"/>
                  <a:endCxn id="53" idx="2"/>
                </p:cNvCxnSpPr>
                <p:nvPr/>
              </p:nvCxnSpPr>
              <p:spPr>
                <a:xfrm>
                  <a:off x="6839328" y="2142972"/>
                  <a:ext cx="220728" cy="114342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Овал 52"/>
                <p:cNvSpPr/>
                <p:nvPr/>
              </p:nvSpPr>
              <p:spPr>
                <a:xfrm>
                  <a:off x="7060056" y="2184262"/>
                  <a:ext cx="142917" cy="1445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4" name="Овал 53"/>
                <p:cNvSpPr/>
                <p:nvPr/>
              </p:nvSpPr>
              <p:spPr>
                <a:xfrm>
                  <a:off x="7441168" y="2223964"/>
                  <a:ext cx="144504" cy="1445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6" name="Овал 55"/>
                <p:cNvSpPr/>
                <p:nvPr/>
              </p:nvSpPr>
              <p:spPr>
                <a:xfrm>
                  <a:off x="7091815" y="2546344"/>
                  <a:ext cx="144504" cy="1429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7" name="Овал 56"/>
                <p:cNvSpPr/>
                <p:nvPr/>
              </p:nvSpPr>
              <p:spPr>
                <a:xfrm>
                  <a:off x="8096997" y="2536815"/>
                  <a:ext cx="144505" cy="1429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8" name="Овал 57"/>
                <p:cNvSpPr/>
                <p:nvPr/>
              </p:nvSpPr>
              <p:spPr>
                <a:xfrm>
                  <a:off x="7752409" y="1995281"/>
                  <a:ext cx="144504" cy="1429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9" name="Овал 58"/>
                <p:cNvSpPr/>
                <p:nvPr/>
              </p:nvSpPr>
              <p:spPr>
                <a:xfrm>
                  <a:off x="7617431" y="2638452"/>
                  <a:ext cx="144505" cy="1445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0" name="Овал 59"/>
                <p:cNvSpPr/>
                <p:nvPr/>
              </p:nvSpPr>
              <p:spPr>
                <a:xfrm>
                  <a:off x="8263734" y="3003710"/>
                  <a:ext cx="142917" cy="1445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1" name="Овал 60"/>
                <p:cNvSpPr/>
                <p:nvPr/>
              </p:nvSpPr>
              <p:spPr>
                <a:xfrm>
                  <a:off x="6478860" y="2849667"/>
                  <a:ext cx="144504" cy="1445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85" name="Прямая соединительная линия 84"/>
                <p:cNvCxnSpPr>
                  <a:stCxn id="57" idx="7"/>
                  <a:endCxn id="86" idx="4"/>
                </p:cNvCxnSpPr>
                <p:nvPr/>
              </p:nvCxnSpPr>
              <p:spPr>
                <a:xfrm flipV="1">
                  <a:off x="8219271" y="2163617"/>
                  <a:ext cx="77810" cy="393843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Овал 89"/>
                <p:cNvSpPr/>
                <p:nvPr/>
              </p:nvSpPr>
              <p:spPr>
                <a:xfrm>
                  <a:off x="8667078" y="2390712"/>
                  <a:ext cx="144504" cy="1445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00" name="Овал 199"/>
                <p:cNvSpPr/>
                <p:nvPr/>
              </p:nvSpPr>
              <p:spPr>
                <a:xfrm>
                  <a:off x="8552744" y="1369578"/>
                  <a:ext cx="144504" cy="1445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8" name="Группа 134"/>
          <p:cNvGrpSpPr>
            <a:grpSpLocks/>
          </p:cNvGrpSpPr>
          <p:nvPr/>
        </p:nvGrpSpPr>
        <p:grpSpPr bwMode="auto">
          <a:xfrm>
            <a:off x="6746875" y="3973513"/>
            <a:ext cx="1346200" cy="1793875"/>
            <a:chOff x="798068" y="4068119"/>
            <a:chExt cx="1346119" cy="1793750"/>
          </a:xfrm>
        </p:grpSpPr>
        <p:sp>
          <p:nvSpPr>
            <p:cNvPr id="89" name="Овал 88"/>
            <p:cNvSpPr/>
            <p:nvPr/>
          </p:nvSpPr>
          <p:spPr>
            <a:xfrm>
              <a:off x="828229" y="5707892"/>
              <a:ext cx="142866" cy="1444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95" name="Прямая соединительная линия 94"/>
            <p:cNvCxnSpPr>
              <a:stCxn id="97" idx="5"/>
              <a:endCxn id="98" idx="1"/>
            </p:cNvCxnSpPr>
            <p:nvPr/>
          </p:nvCxnSpPr>
          <p:spPr>
            <a:xfrm>
              <a:off x="920299" y="4209396"/>
              <a:ext cx="1101659" cy="677816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Овал 96"/>
            <p:cNvSpPr/>
            <p:nvPr/>
          </p:nvSpPr>
          <p:spPr>
            <a:xfrm>
              <a:off x="798068" y="4087168"/>
              <a:ext cx="144454" cy="1428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999734" y="4866575"/>
              <a:ext cx="144453" cy="1444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98068" y="4866575"/>
              <a:ext cx="144454" cy="1444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1979097" y="4068119"/>
              <a:ext cx="144454" cy="1444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966398" y="5717416"/>
              <a:ext cx="142866" cy="1444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07" name="Прямая соединительная линия 106"/>
            <p:cNvCxnSpPr>
              <a:stCxn id="99" idx="6"/>
              <a:endCxn id="98" idx="2"/>
            </p:cNvCxnSpPr>
            <p:nvPr/>
          </p:nvCxnSpPr>
          <p:spPr>
            <a:xfrm>
              <a:off x="942522" y="4938008"/>
              <a:ext cx="1057211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>
              <a:stCxn id="97" idx="6"/>
              <a:endCxn id="100" idx="2"/>
            </p:cNvCxnSpPr>
            <p:nvPr/>
          </p:nvCxnSpPr>
          <p:spPr>
            <a:xfrm flipV="1">
              <a:off x="942522" y="4139551"/>
              <a:ext cx="1036575" cy="19049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>
              <a:stCxn id="100" idx="3"/>
              <a:endCxn id="99" idx="7"/>
            </p:cNvCxnSpPr>
            <p:nvPr/>
          </p:nvCxnSpPr>
          <p:spPr>
            <a:xfrm flipH="1">
              <a:off x="920299" y="4190347"/>
              <a:ext cx="1079435" cy="696864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>
              <a:stCxn id="97" idx="5"/>
              <a:endCxn id="101" idx="1"/>
            </p:cNvCxnSpPr>
            <p:nvPr/>
          </p:nvCxnSpPr>
          <p:spPr>
            <a:xfrm>
              <a:off x="920299" y="4209396"/>
              <a:ext cx="1066736" cy="1530243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>
              <a:stCxn id="100" idx="3"/>
              <a:endCxn id="89" idx="7"/>
            </p:cNvCxnSpPr>
            <p:nvPr/>
          </p:nvCxnSpPr>
          <p:spPr>
            <a:xfrm flipH="1">
              <a:off x="950459" y="4190347"/>
              <a:ext cx="1049275" cy="153818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>
              <a:stCxn id="99" idx="5"/>
              <a:endCxn id="101" idx="2"/>
            </p:cNvCxnSpPr>
            <p:nvPr/>
          </p:nvCxnSpPr>
          <p:spPr>
            <a:xfrm>
              <a:off x="920299" y="4988805"/>
              <a:ext cx="1046099" cy="80163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>
              <a:stCxn id="89" idx="7"/>
              <a:endCxn id="98" idx="3"/>
            </p:cNvCxnSpPr>
            <p:nvPr/>
          </p:nvCxnSpPr>
          <p:spPr>
            <a:xfrm flipV="1">
              <a:off x="950459" y="4988805"/>
              <a:ext cx="1071499" cy="739723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>
              <a:stCxn id="89" idx="6"/>
              <a:endCxn id="101" idx="2"/>
            </p:cNvCxnSpPr>
            <p:nvPr/>
          </p:nvCxnSpPr>
          <p:spPr>
            <a:xfrm>
              <a:off x="971096" y="5779325"/>
              <a:ext cx="995302" cy="1111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121"/>
          <p:cNvGrpSpPr>
            <a:grpSpLocks/>
          </p:cNvGrpSpPr>
          <p:nvPr/>
        </p:nvGrpSpPr>
        <p:grpSpPr bwMode="auto">
          <a:xfrm>
            <a:off x="1763713" y="3895725"/>
            <a:ext cx="2228850" cy="1693863"/>
            <a:chOff x="5940152" y="4158705"/>
            <a:chExt cx="2228800" cy="1693167"/>
          </a:xfrm>
        </p:grpSpPr>
        <p:sp>
          <p:nvSpPr>
            <p:cNvPr id="102" name="Овал 101"/>
            <p:cNvSpPr/>
            <p:nvPr/>
          </p:nvSpPr>
          <p:spPr>
            <a:xfrm>
              <a:off x="6860881" y="4374516"/>
              <a:ext cx="144459" cy="144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6383054" y="4771228"/>
              <a:ext cx="144460" cy="144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7472055" y="4555417"/>
              <a:ext cx="144460" cy="144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327596" y="5286954"/>
              <a:ext cx="144459" cy="1444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23" name="Прямая соединительная линия 122"/>
            <p:cNvCxnSpPr>
              <a:stCxn id="104" idx="4"/>
              <a:endCxn id="105" idx="7"/>
            </p:cNvCxnSpPr>
            <p:nvPr/>
          </p:nvCxnSpPr>
          <p:spPr>
            <a:xfrm flipH="1">
              <a:off x="7451418" y="4699821"/>
              <a:ext cx="92073" cy="60776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>
              <a:stCxn id="102" idx="6"/>
              <a:endCxn id="104" idx="2"/>
            </p:cNvCxnSpPr>
            <p:nvPr/>
          </p:nvCxnSpPr>
          <p:spPr>
            <a:xfrm>
              <a:off x="7005340" y="4447511"/>
              <a:ext cx="466715" cy="179314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Овал 138"/>
            <p:cNvSpPr/>
            <p:nvPr/>
          </p:nvSpPr>
          <p:spPr>
            <a:xfrm>
              <a:off x="6362418" y="5337733"/>
              <a:ext cx="142872" cy="1444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8024492" y="5010843"/>
              <a:ext cx="144460" cy="1428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308546" y="5707468"/>
              <a:ext cx="144459" cy="144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6695785" y="5645582"/>
              <a:ext cx="142872" cy="1444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089476" y="4810900"/>
              <a:ext cx="142872" cy="1444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5940152" y="4955303"/>
              <a:ext cx="144459" cy="144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6011587" y="5594803"/>
              <a:ext cx="144460" cy="1444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6025875" y="4158705"/>
              <a:ext cx="144459" cy="144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52" name="Прямая соединительная линия 151"/>
            <p:cNvCxnSpPr>
              <a:stCxn id="105" idx="3"/>
              <a:endCxn id="142" idx="7"/>
            </p:cNvCxnSpPr>
            <p:nvPr/>
          </p:nvCxnSpPr>
          <p:spPr>
            <a:xfrm flipH="1">
              <a:off x="6818019" y="5410728"/>
              <a:ext cx="531801" cy="25548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/>
            <p:cNvCxnSpPr>
              <a:stCxn id="139" idx="5"/>
              <a:endCxn id="142" idx="1"/>
            </p:cNvCxnSpPr>
            <p:nvPr/>
          </p:nvCxnSpPr>
          <p:spPr>
            <a:xfrm>
              <a:off x="6484652" y="5461507"/>
              <a:ext cx="231770" cy="204703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/>
            <p:cNvCxnSpPr>
              <a:stCxn id="103" idx="4"/>
              <a:endCxn id="139" idx="0"/>
            </p:cNvCxnSpPr>
            <p:nvPr/>
          </p:nvCxnSpPr>
          <p:spPr>
            <a:xfrm flipH="1">
              <a:off x="6433853" y="4915632"/>
              <a:ext cx="20638" cy="42210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я соединительная линия 157"/>
            <p:cNvCxnSpPr>
              <a:stCxn id="102" idx="3"/>
              <a:endCxn id="103" idx="7"/>
            </p:cNvCxnSpPr>
            <p:nvPr/>
          </p:nvCxnSpPr>
          <p:spPr>
            <a:xfrm flipH="1">
              <a:off x="6505289" y="4498290"/>
              <a:ext cx="377817" cy="293567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Box 135"/>
          <p:cNvSpPr txBox="1"/>
          <p:nvPr/>
        </p:nvSpPr>
        <p:spPr>
          <a:xfrm>
            <a:off x="1714480" y="6072206"/>
            <a:ext cx="66579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Низкая </a:t>
            </a:r>
            <a:r>
              <a:rPr lang="ru-RU" dirty="0">
                <a:solidFill>
                  <a:srgbClr val="FF0000"/>
                </a:solidFill>
              </a:rPr>
              <a:t>                 </a:t>
            </a:r>
            <a:r>
              <a:rPr lang="ru-RU" dirty="0" err="1">
                <a:solidFill>
                  <a:srgbClr val="FF0000"/>
                </a:solidFill>
              </a:rPr>
              <a:t>Коммуникативность</a:t>
            </a:r>
            <a:r>
              <a:rPr lang="ru-RU" dirty="0">
                <a:solidFill>
                  <a:srgbClr val="FF0000"/>
                </a:solidFill>
              </a:rPr>
              <a:t>              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Высокая  </a:t>
            </a:r>
          </a:p>
        </p:txBody>
      </p:sp>
      <p:sp>
        <p:nvSpPr>
          <p:cNvPr id="137" name="Стрелка вниз 136"/>
          <p:cNvSpPr/>
          <p:nvPr/>
        </p:nvSpPr>
        <p:spPr>
          <a:xfrm rot="5400000">
            <a:off x="1841481" y="6088081"/>
            <a:ext cx="431800" cy="40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8" name="Стрелка вниз 187"/>
          <p:cNvSpPr/>
          <p:nvPr/>
        </p:nvSpPr>
        <p:spPr>
          <a:xfrm rot="16200000">
            <a:off x="7985149" y="6088081"/>
            <a:ext cx="433388" cy="401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62" name="TextBox 137"/>
          <p:cNvSpPr txBox="1">
            <a:spLocks noChangeArrowheads="1"/>
          </p:cNvSpPr>
          <p:nvPr/>
        </p:nvSpPr>
        <p:spPr bwMode="auto">
          <a:xfrm>
            <a:off x="323850" y="1441450"/>
            <a:ext cx="28733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Доминирование 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88963" y="1184275"/>
            <a:ext cx="1168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Высокое 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611188" y="5035550"/>
            <a:ext cx="1168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Низкое </a:t>
            </a:r>
          </a:p>
        </p:txBody>
      </p:sp>
      <p:sp>
        <p:nvSpPr>
          <p:cNvPr id="192" name="Стрелка вниз 191"/>
          <p:cNvSpPr/>
          <p:nvPr/>
        </p:nvSpPr>
        <p:spPr>
          <a:xfrm rot="10800000">
            <a:off x="314325" y="1068388"/>
            <a:ext cx="431800" cy="40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3" name="Стрелка вниз 192"/>
          <p:cNvSpPr/>
          <p:nvPr/>
        </p:nvSpPr>
        <p:spPr>
          <a:xfrm>
            <a:off x="261938" y="5160963"/>
            <a:ext cx="431800" cy="40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6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27B286E-16FF-4367-99A5-757DD4A10D46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91" name="Прямоугольник 90"/>
          <p:cNvSpPr/>
          <p:nvPr/>
        </p:nvSpPr>
        <p:spPr>
          <a:xfrm>
            <a:off x="3286116" y="2500306"/>
            <a:ext cx="16514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Координатор в центре</a:t>
            </a:r>
            <a:endParaRPr lang="ru-RU" sz="12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2428860" y="4214818"/>
            <a:ext cx="13808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Культурная группа</a:t>
            </a:r>
            <a:endParaRPr lang="ru-RU" sz="1200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2500298" y="4714884"/>
            <a:ext cx="670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Мастер</a:t>
            </a:r>
            <a:endParaRPr lang="ru-RU" sz="12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3643306" y="4929198"/>
            <a:ext cx="1057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наблюдатели</a:t>
            </a:r>
            <a:endParaRPr lang="ru-RU" sz="12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2786050" y="1643050"/>
            <a:ext cx="13808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Культурная группа</a:t>
            </a:r>
            <a:endParaRPr lang="ru-RU" sz="1200" dirty="0"/>
          </a:p>
        </p:txBody>
      </p:sp>
      <p:sp>
        <p:nvSpPr>
          <p:cNvPr id="106" name="Прямоугольник 105"/>
          <p:cNvSpPr/>
          <p:nvPr/>
        </p:nvSpPr>
        <p:spPr>
          <a:xfrm rot="19823013">
            <a:off x="6649731" y="2357430"/>
            <a:ext cx="1995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Календарный план проекта</a:t>
            </a:r>
            <a:endParaRPr lang="ru-RU" sz="1200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786578" y="2214554"/>
            <a:ext cx="1061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мероприятия</a:t>
            </a:r>
            <a:endParaRPr lang="ru-RU" sz="1200" dirty="0"/>
          </a:p>
        </p:txBody>
      </p:sp>
      <p:cxnSp>
        <p:nvCxnSpPr>
          <p:cNvPr id="115" name="Прямая со стрелкой 114"/>
          <p:cNvCxnSpPr>
            <a:endCxn id="11" idx="0"/>
          </p:cNvCxnSpPr>
          <p:nvPr/>
        </p:nvCxnSpPr>
        <p:spPr>
          <a:xfrm rot="5400000">
            <a:off x="6491293" y="2474901"/>
            <a:ext cx="555632" cy="463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rot="5400000">
            <a:off x="7000892" y="2428868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 flipV="1">
            <a:off x="7500958" y="2000240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/>
          <p:cNvSpPr/>
          <p:nvPr/>
        </p:nvSpPr>
        <p:spPr>
          <a:xfrm>
            <a:off x="6286512" y="3571876"/>
            <a:ext cx="2485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Идеальное управление</a:t>
            </a:r>
            <a:endParaRPr lang="ru-RU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1928794" y="1071546"/>
            <a:ext cx="20928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Имеют собственное видение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748</Words>
  <Application>Microsoft Office PowerPoint</Application>
  <PresentationFormat>Экран (4:3)</PresentationFormat>
  <Paragraphs>108</Paragraphs>
  <Slides>20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Acrobat Document</vt:lpstr>
      <vt:lpstr>Слайд 1</vt:lpstr>
      <vt:lpstr>Слайд 2</vt:lpstr>
      <vt:lpstr>Слайд 3</vt:lpstr>
      <vt:lpstr>Задачи:</vt:lpstr>
      <vt:lpstr>Были просто школы, гимназии, лицеи  со своими интересами по отношению к предложенной теме и своим пониманием форм и методов этнообразовательной деятельности</vt:lpstr>
      <vt:lpstr>Каждый участник сети видит в проекте площадку для социализации и самореализации</vt:lpstr>
      <vt:lpstr>Доверие – ключевое условие взаимодействия в проекте</vt:lpstr>
      <vt:lpstr>Взаимодействие с институтами гражданского общества –дает школе опыт формирования социального капитала</vt:lpstr>
      <vt:lpstr>Варианты взаимодействия участников и организаторов проекта</vt:lpstr>
      <vt:lpstr>Формы этнокультурной образовательной деятельности</vt:lpstr>
      <vt:lpstr>Армянская культура в лицах</vt:lpstr>
      <vt:lpstr>Чемпионат Ростовской области  по этноспортивным играм</vt:lpstr>
      <vt:lpstr>Слайд 13</vt:lpstr>
      <vt:lpstr>Конкурс «Прикладных дел Мастер»</vt:lpstr>
      <vt:lpstr>Научно-практическая конференция. Итоги 2016-2017 учебного года</vt:lpstr>
      <vt:lpstr>Вручение благодарственных писем Руководителям национальных культурных автономий Ростовской области от Оргкомитета проекта «150 культур Дона» и подарки образовательным организациям-участникам проекта от Национальных культурных автономий </vt:lpstr>
      <vt:lpstr>Информационное сопровождение проекта:  форумы, лекции специалистов, творческие мастер-классы, местные СМИ  </vt:lpstr>
      <vt:lpstr>Вызов: найти ресурсы для   управления проектом в информационной среде и сделать доступными методические материалы для всех участников</vt:lpstr>
      <vt:lpstr>Поведение итогов.  Выставка и вручение благодарственных писем самым активным участникам – отличная возможность показать достижения образовательных организаций и проекта в целом.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Этногенез и культура взаимоотношений в поликультурной среде  Нижнего Дона</dc:title>
  <dc:creator>Ирина</dc:creator>
  <cp:lastModifiedBy>Irina</cp:lastModifiedBy>
  <cp:revision>108</cp:revision>
  <dcterms:created xsi:type="dcterms:W3CDTF">2016-06-15T18:53:50Z</dcterms:created>
  <dcterms:modified xsi:type="dcterms:W3CDTF">2019-04-07T11:23:49Z</dcterms:modified>
</cp:coreProperties>
</file>