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73" r:id="rId2"/>
    <p:sldId id="325" r:id="rId3"/>
    <p:sldId id="351" r:id="rId4"/>
    <p:sldId id="387" r:id="rId5"/>
    <p:sldId id="388" r:id="rId6"/>
    <p:sldId id="389" r:id="rId7"/>
    <p:sldId id="390" r:id="rId8"/>
    <p:sldId id="326" r:id="rId9"/>
    <p:sldId id="417" r:id="rId10"/>
    <p:sldId id="408" r:id="rId11"/>
    <p:sldId id="384" r:id="rId12"/>
    <p:sldId id="409" r:id="rId13"/>
    <p:sldId id="411" r:id="rId14"/>
    <p:sldId id="419" r:id="rId15"/>
    <p:sldId id="418" r:id="rId16"/>
    <p:sldId id="420" r:id="rId17"/>
    <p:sldId id="412" r:id="rId18"/>
    <p:sldId id="413" r:id="rId19"/>
    <p:sldId id="414" r:id="rId20"/>
    <p:sldId id="415" r:id="rId21"/>
    <p:sldId id="386" r:id="rId22"/>
    <p:sldId id="391" r:id="rId23"/>
    <p:sldId id="392" r:id="rId24"/>
    <p:sldId id="393" r:id="rId25"/>
    <p:sldId id="394" r:id="rId26"/>
    <p:sldId id="395" r:id="rId27"/>
    <p:sldId id="396" r:id="rId28"/>
    <p:sldId id="321" r:id="rId29"/>
    <p:sldId id="397" r:id="rId30"/>
    <p:sldId id="421" r:id="rId31"/>
    <p:sldId id="422" r:id="rId32"/>
    <p:sldId id="358" r:id="rId33"/>
    <p:sldId id="405" r:id="rId34"/>
    <p:sldId id="398" r:id="rId35"/>
    <p:sldId id="399" r:id="rId36"/>
    <p:sldId id="400" r:id="rId37"/>
    <p:sldId id="401" r:id="rId38"/>
    <p:sldId id="403" r:id="rId39"/>
    <p:sldId id="404" r:id="rId40"/>
    <p:sldId id="402" r:id="rId41"/>
    <p:sldId id="353" r:id="rId42"/>
    <p:sldId id="354" r:id="rId43"/>
    <p:sldId id="355" r:id="rId44"/>
    <p:sldId id="423" r:id="rId45"/>
    <p:sldId id="367" r:id="rId46"/>
    <p:sldId id="356" r:id="rId47"/>
    <p:sldId id="375" r:id="rId48"/>
    <p:sldId id="31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4AC6A-F96A-4807-8048-ABFF198604ED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E54A-35D6-4F1F-97DD-E9EBF5B89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39F554-A31F-41D4-B20A-F7F0896DCA8A}" type="slidenum">
              <a:rPr lang="ru-RU" smtClean="0">
                <a:latin typeface="Arial" pitchFamily="34" charset="0"/>
              </a:rPr>
              <a:pPr>
                <a:defRPr/>
              </a:pPr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E54A-35D6-4F1F-97DD-E9EBF5B89A77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E54A-35D6-4F1F-97DD-E9EBF5B89A77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116D-E261-4264-8C7E-96A05A03F359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77A99-36BA-4CAF-8099-64BA4FAE5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18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7.jpeg"/><Relationship Id="rId16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150kulturdona.sfedu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10136908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mailto:Irina_ch23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Мои документы\150 культур Дона_2018-2019\Логотип проекта на 2018-2019 учебный г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285776"/>
            <a:ext cx="10706100" cy="75628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285784" y="6357958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https://www.youtube.com/channel/UCEriRj4M5p78mfLMQASUusA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715016"/>
            <a:ext cx="410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е</a:t>
            </a:r>
            <a:r>
              <a:rPr lang="en-US" dirty="0" smtClean="0">
                <a:solidFill>
                  <a:srgbClr val="FFFF00"/>
                </a:solidFill>
              </a:rPr>
              <a:t>-mail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rgbClr val="FFFF00"/>
                </a:solidFill>
              </a:rPr>
              <a:t>Project150kulturdona@gmail.com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85784" y="5643578"/>
            <a:ext cx="3709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https://vk.com/project150kulturdona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57222" y="6000768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http://www.rostobr.ru/150-kultur-dona/novosti-proekta/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14290"/>
            <a:ext cx="4607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http://150kulturdona.sfedu.ru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D:\Мои документы\150 культур Дона_2016-2017\5.02.17 Мастер-классы от славянских НКА\IMG_20170205_121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928802"/>
            <a:ext cx="2000232" cy="1500174"/>
          </a:xfrm>
          <a:prstGeom prst="rect">
            <a:avLst/>
          </a:prstGeom>
          <a:noFill/>
        </p:spPr>
      </p:pic>
      <p:pic>
        <p:nvPicPr>
          <p:cNvPr id="69637" name="Picture 5" descr="D:\Мои документы\150 культур Дона_2016-2017\поддержка  общества Донских и приазовских греков_Тана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7" y="0"/>
            <a:ext cx="1857388" cy="1393041"/>
          </a:xfrm>
          <a:prstGeom prst="rect">
            <a:avLst/>
          </a:prstGeom>
          <a:noFill/>
        </p:spPr>
      </p:pic>
      <p:pic>
        <p:nvPicPr>
          <p:cNvPr id="69636" name="Picture 4" descr="D:\Мои документы\150 культур Дона_2016-2017\12.06.17\12.06.2017_150 культур Дона\IMG_20170612_13515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325" y="0"/>
            <a:ext cx="1904981" cy="1428736"/>
          </a:xfrm>
          <a:prstGeom prst="rect">
            <a:avLst/>
          </a:prstGeom>
          <a:noFill/>
        </p:spPr>
      </p:pic>
      <p:pic>
        <p:nvPicPr>
          <p:cNvPr id="69635" name="Picture 3" descr="D:\Мои документы\150 культур Дона_2016-2017\12.06.17\12.06.2017_150 культур Дона\IMG_20170612_132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4982" cy="142873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5743575"/>
            <a:ext cx="1428750" cy="5429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Логотип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9634" name="Picture 2" descr="D:\Мои документы\150 культур Дона_2016-2017\5.02.17 Мастер-классы от славянских НКА\IMG_20170205_1408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-1"/>
            <a:ext cx="1500166" cy="2000221"/>
          </a:xfrm>
          <a:prstGeom prst="rect">
            <a:avLst/>
          </a:prstGeom>
          <a:noFill/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86388"/>
            <a:ext cx="2036548" cy="1357298"/>
          </a:xfrm>
          <a:prstGeom prst="rect">
            <a:avLst/>
          </a:prstGeom>
        </p:spPr>
      </p:pic>
      <p:pic>
        <p:nvPicPr>
          <p:cNvPr id="19" name="Picture 5" descr="E:\150 культур акт. зал 28.10.16\DSCN9717.JPG"/>
          <p:cNvPicPr>
            <a:picLocks noChangeAspect="1" noChangeArrowheads="1"/>
          </p:cNvPicPr>
          <p:nvPr/>
        </p:nvPicPr>
        <p:blipFill>
          <a:blip r:embed="rId8" cstate="print"/>
          <a:srcRect l="21855" t="34278" r="52434" b="2308"/>
          <a:stretch>
            <a:fillRect/>
          </a:stretch>
        </p:blipFill>
        <p:spPr bwMode="auto">
          <a:xfrm>
            <a:off x="1857356" y="3929066"/>
            <a:ext cx="1357322" cy="251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1\Рабочий стол\Выставка сувенирных кукол-украинок\IMG_32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3357562"/>
            <a:ext cx="1857388" cy="123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Блок-схема: перфолента 8"/>
          <p:cNvSpPr>
            <a:spLocks noChangeArrowheads="1"/>
          </p:cNvSpPr>
          <p:nvPr/>
        </p:nvSpPr>
        <p:spPr bwMode="auto">
          <a:xfrm>
            <a:off x="7510482" y="3152772"/>
            <a:ext cx="1633518" cy="3705228"/>
          </a:xfrm>
          <a:prstGeom prst="flowChartPunched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формула  проекта</a:t>
            </a:r>
            <a:r>
              <a:rPr lang="ru-RU" sz="2000" b="1" dirty="0">
                <a:solidFill>
                  <a:srgbClr val="7575D1"/>
                </a:solidFill>
              </a:rPr>
              <a:t>: </a:t>
            </a:r>
            <a:endParaRPr lang="ru-RU" sz="1400" b="1" dirty="0">
              <a:solidFill>
                <a:srgbClr val="7575D1"/>
              </a:solidFill>
            </a:endParaRPr>
          </a:p>
          <a:p>
            <a:pPr algn="ctr" eaLnBrk="0" hangingPunct="0"/>
            <a:r>
              <a:rPr lang="ru-RU" sz="1400" b="1" dirty="0">
                <a:solidFill>
                  <a:srgbClr val="FF0000"/>
                </a:solidFill>
              </a:rPr>
              <a:t>ЗНАЮ</a:t>
            </a:r>
          </a:p>
          <a:p>
            <a:pPr algn="ctr" eaLnBrk="0" hangingPunct="0"/>
            <a:r>
              <a:rPr lang="ru-RU" sz="1400" b="1" dirty="0">
                <a:solidFill>
                  <a:srgbClr val="FF0000"/>
                </a:solidFill>
              </a:rPr>
              <a:t>+ </a:t>
            </a:r>
          </a:p>
          <a:p>
            <a:pPr algn="ctr" eaLnBrk="0" hangingPunct="0"/>
            <a:r>
              <a:rPr lang="ru-RU" sz="1400" b="1" dirty="0">
                <a:solidFill>
                  <a:srgbClr val="FFFF00"/>
                </a:solidFill>
              </a:rPr>
              <a:t>ПОНИМАЮ</a:t>
            </a:r>
          </a:p>
          <a:p>
            <a:pPr algn="ctr" eaLnBrk="0" hangingPunct="0"/>
            <a:r>
              <a:rPr lang="ru-RU" sz="1400" b="1" dirty="0">
                <a:solidFill>
                  <a:srgbClr val="FF0000"/>
                </a:solidFill>
              </a:rPr>
              <a:t>+</a:t>
            </a:r>
          </a:p>
          <a:p>
            <a:pPr algn="ctr" eaLnBrk="0" hangingPunct="0"/>
            <a:r>
              <a:rPr lang="ru-RU" sz="1400" b="1" dirty="0">
                <a:solidFill>
                  <a:srgbClr val="92D050"/>
                </a:solidFill>
              </a:rPr>
              <a:t>ПРИНИМАЮ</a:t>
            </a:r>
          </a:p>
          <a:p>
            <a:pPr algn="ctr" eaLnBrk="0" hangingPunct="0"/>
            <a:r>
              <a:rPr lang="ru-RU" sz="1400" b="1" dirty="0">
                <a:solidFill>
                  <a:srgbClr val="FF0000"/>
                </a:solidFill>
              </a:rPr>
              <a:t>+ </a:t>
            </a:r>
          </a:p>
          <a:p>
            <a:pPr algn="ctr" eaLnBrk="0" hangingPunct="0"/>
            <a:r>
              <a:rPr lang="ru-RU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УВАЖАЮ </a:t>
            </a:r>
          </a:p>
          <a:p>
            <a:pPr algn="ctr" eaLnBrk="0" hangingPunct="0"/>
            <a:r>
              <a:rPr lang="ru-RU" sz="1400" b="1" dirty="0">
                <a:solidFill>
                  <a:srgbClr val="FF0000"/>
                </a:solidFill>
              </a:rPr>
              <a:t>= </a:t>
            </a: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</a:rPr>
              <a:t>ДРУЖУ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5"/>
            <a:ext cx="1857356" cy="139301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28" name="Picture 3" descr="D:\Мои документы\150 культур Дона_2016-2017\Золотые зерна\корейские танцы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0"/>
            <a:ext cx="2143942" cy="1428736"/>
          </a:xfrm>
          <a:prstGeom prst="rect">
            <a:avLst/>
          </a:prstGeom>
          <a:noFill/>
        </p:spPr>
      </p:pic>
      <p:pic>
        <p:nvPicPr>
          <p:cNvPr id="69639" name="Picture 7" descr="D:\Мои документы\150 культур Дона_2016-2017\Золотые зерна\Руководитель проекта с победителями Фестиваля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571744"/>
            <a:ext cx="1893117" cy="1261585"/>
          </a:xfrm>
          <a:prstGeom prst="rect">
            <a:avLst/>
          </a:prstGeom>
          <a:noFill/>
        </p:spPr>
      </p:pic>
      <p:pic>
        <p:nvPicPr>
          <p:cNvPr id="69640" name="Picture 8" descr="D:\Мои документы\150 культур Дона_2016-2017\Золотые зерна\народов дружная семья Аксайской СОШ №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428736"/>
            <a:ext cx="1928794" cy="1285360"/>
          </a:xfrm>
          <a:prstGeom prst="rect">
            <a:avLst/>
          </a:prstGeom>
          <a:noFill/>
        </p:spPr>
      </p:pic>
      <p:pic>
        <p:nvPicPr>
          <p:cNvPr id="32" name="Picture 6" descr="D:\Мои документы\150 культур Дона_2017-2018\Лекторий !50 культур Дона\23.11.17_мастер-класс Калиниченко Н.В\IMG_20171123_13293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71802" y="5018093"/>
            <a:ext cx="1379930" cy="1839907"/>
          </a:xfrm>
          <a:prstGeom prst="rect">
            <a:avLst/>
          </a:prstGeom>
          <a:noFill/>
        </p:spPr>
      </p:pic>
      <p:pic>
        <p:nvPicPr>
          <p:cNvPr id="20" name="Picture 3" descr="E:\150 культур акт. зал 28.10.16\DSCN9731.JPG"/>
          <p:cNvPicPr>
            <a:picLocks noChangeAspect="1" noChangeArrowheads="1"/>
          </p:cNvPicPr>
          <p:nvPr/>
        </p:nvPicPr>
        <p:blipFill>
          <a:blip r:embed="rId15" cstate="print"/>
          <a:srcRect l="9185" t="20408" r="14276" b="20408"/>
          <a:stretch>
            <a:fillRect/>
          </a:stretch>
        </p:blipFill>
        <p:spPr bwMode="auto">
          <a:xfrm>
            <a:off x="3286116" y="3929066"/>
            <a:ext cx="2310643" cy="134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7" descr="D:\Мои документы\150 культур Дона_2017-2018\Лекторий !50 культур Дона\Еврейская музыкальная культура\IMG_20180215_14084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5143512"/>
            <a:ext cx="1285884" cy="1714512"/>
          </a:xfrm>
          <a:prstGeom prst="rect">
            <a:avLst/>
          </a:prstGeom>
          <a:noFill/>
        </p:spPr>
      </p:pic>
      <p:pic>
        <p:nvPicPr>
          <p:cNvPr id="34" name="Picture 8" descr="D:\Мои документы\150 культур Дона_2017-2018\Лекторий !50 культур Дона\ДЮШТ\IMG-20180519-WA000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86446" y="4643446"/>
            <a:ext cx="1660916" cy="2214554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28794" y="1428736"/>
            <a:ext cx="376303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1428736"/>
            <a:ext cx="1911289" cy="1911289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COMOST2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785794"/>
            <a:ext cx="11429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документы\150 культур Дона_2017-2018\взаимодействие с ОНФ\Общероссийcкий_народный_фро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928670"/>
            <a:ext cx="928694" cy="857256"/>
          </a:xfrm>
          <a:prstGeom prst="rect">
            <a:avLst/>
          </a:prstGeom>
          <a:noFill/>
        </p:spPr>
      </p:pic>
      <p:pic>
        <p:nvPicPr>
          <p:cNvPr id="8" name="Рисунок 7" descr="D:\Мои документы\НЭУ\DGPB_CMY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785794"/>
            <a:ext cx="17145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643438" y="928670"/>
            <a:ext cx="1143008" cy="1214447"/>
            <a:chOff x="3243638" y="48035"/>
            <a:chExt cx="1468710" cy="1468710"/>
          </a:xfrm>
        </p:grpSpPr>
        <p:sp>
          <p:nvSpPr>
            <p:cNvPr id="10" name="Овал 9"/>
            <p:cNvSpPr/>
            <p:nvPr/>
          </p:nvSpPr>
          <p:spPr>
            <a:xfrm>
              <a:off x="3243638" y="48035"/>
              <a:ext cx="1468710" cy="146871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519023" y="332302"/>
              <a:ext cx="963841" cy="9437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828" tIns="63500" rIns="80828" bIns="6350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rgbClr val="ACBC14"/>
                  </a:solidFill>
                  <a:latin typeface="CyrillicOld" pitchFamily="2" charset="0"/>
                </a:rPr>
                <a:t>Э</a:t>
              </a:r>
              <a:r>
                <a:rPr lang="ru-RU" sz="3200" dirty="0" smtClean="0">
                  <a:solidFill>
                    <a:srgbClr val="ACBC14"/>
                  </a:solidFill>
                  <a:latin typeface="CyrillicOld" pitchFamily="2" charset="0"/>
                </a:rPr>
                <a:t>П</a:t>
              </a:r>
              <a:endParaRPr lang="ru-RU" sz="3200" dirty="0">
                <a:solidFill>
                  <a:srgbClr val="ACBC14"/>
                </a:solidFill>
                <a:latin typeface="CyrillicOld" pitchFamily="2" charset="0"/>
              </a:endParaRPr>
            </a:p>
          </p:txBody>
        </p:sp>
      </p:grpSp>
      <p:pic>
        <p:nvPicPr>
          <p:cNvPr id="12" name="Рисунок 11" descr="голубь вэб норм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15206" y="571480"/>
            <a:ext cx="1287779" cy="1928802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3108" y="142852"/>
            <a:ext cx="6072230" cy="6857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Государственное и общественное участие </a:t>
            </a:r>
            <a:r>
              <a:rPr lang="ru-RU" dirty="0" smtClean="0"/>
              <a:t>организаций и учреждений в  </a:t>
            </a:r>
            <a:r>
              <a:rPr lang="ru-RU" dirty="0" smtClean="0"/>
              <a:t>проекте «150 культур Дона</a:t>
            </a:r>
            <a:endParaRPr lang="ru-RU" dirty="0"/>
          </a:p>
        </p:txBody>
      </p:sp>
      <p:pic>
        <p:nvPicPr>
          <p:cNvPr id="16" name="Рисунок 15" descr="логотип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6719" y="4357694"/>
            <a:ext cx="109728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ои документы\150 культур Дона_2018-2019\Неделя национальной культуры\22- 28 октября Неделя греческой культуры\O_TANAI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857760"/>
            <a:ext cx="1089329" cy="108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Мои документы\150 культур Дона_2018-2019\Неделя национальной культуры\РРЕН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857496"/>
            <a:ext cx="912057" cy="911213"/>
          </a:xfrm>
          <a:prstGeom prst="rect">
            <a:avLst/>
          </a:prstGeom>
          <a:noFill/>
        </p:spPr>
      </p:pic>
      <p:pic>
        <p:nvPicPr>
          <p:cNvPr id="21" name="Picture 3" descr="D:\Мои документы\150 культур Дона_2018-2019\Неделя национальной культуры\YYLPw9X6uq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857760"/>
            <a:ext cx="856547" cy="1085764"/>
          </a:xfrm>
          <a:prstGeom prst="rect">
            <a:avLst/>
          </a:prstGeom>
          <a:noFill/>
        </p:spPr>
      </p:pic>
      <p:pic>
        <p:nvPicPr>
          <p:cNvPr id="103428" name="Picture 4" descr="D:\Мои документы\150 культур Дона_2018-2019\Неделя национальной культуры\флаг Северной Осети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786058"/>
            <a:ext cx="1547789" cy="967368"/>
          </a:xfrm>
          <a:prstGeom prst="rect">
            <a:avLst/>
          </a:prstGeom>
          <a:noFill/>
        </p:spPr>
      </p:pic>
      <p:pic>
        <p:nvPicPr>
          <p:cNvPr id="66561" name="Picture 1" descr="D:\Мои документы\150 культур Дона_2018-2019\flag_rostovskoy_oblast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2357430"/>
            <a:ext cx="2071685" cy="138112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71472" y="6143644"/>
            <a:ext cx="19223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100" dirty="0" smtClean="0"/>
              <a:t>Молодежное движение </a:t>
            </a:r>
          </a:p>
          <a:p>
            <a:pPr>
              <a:buNone/>
            </a:pPr>
            <a:r>
              <a:rPr lang="ru-RU" sz="1100" dirty="0" smtClean="0"/>
              <a:t>донских </a:t>
            </a:r>
            <a:r>
              <a:rPr lang="ru-RU" sz="1100" dirty="0" err="1" smtClean="0"/>
              <a:t>грузинов</a:t>
            </a:r>
            <a:r>
              <a:rPr lang="ru-RU" sz="1100" dirty="0" smtClean="0"/>
              <a:t> «</a:t>
            </a:r>
            <a:r>
              <a:rPr lang="ru-RU" sz="1100" dirty="0" err="1" smtClean="0"/>
              <a:t>Вардзиа</a:t>
            </a:r>
            <a:r>
              <a:rPr lang="ru-RU" sz="1100" dirty="0" smtClean="0"/>
              <a:t>»</a:t>
            </a:r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3786190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 smtClean="0"/>
              <a:t>Представительство </a:t>
            </a:r>
          </a:p>
          <a:p>
            <a:pPr>
              <a:buNone/>
            </a:pPr>
            <a:r>
              <a:rPr lang="ru-RU" sz="1200" dirty="0" smtClean="0"/>
              <a:t>Правительства республики Северная Осетия-Алания</a:t>
            </a:r>
          </a:p>
          <a:p>
            <a:pPr>
              <a:buNone/>
            </a:pPr>
            <a:r>
              <a:rPr lang="ru-RU" sz="1200" dirty="0" smtClean="0"/>
              <a:t>В Ростовской области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385762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dirty="0" smtClean="0"/>
              <a:t>Правительство </a:t>
            </a:r>
          </a:p>
          <a:p>
            <a:pPr>
              <a:buNone/>
            </a:pPr>
            <a:r>
              <a:rPr lang="ru-RU" sz="1200" dirty="0" smtClean="0"/>
              <a:t>Ростовской области</a:t>
            </a:r>
            <a:endParaRPr lang="ru-RU" sz="1200" dirty="0"/>
          </a:p>
        </p:txBody>
      </p:sp>
      <p:pic>
        <p:nvPicPr>
          <p:cNvPr id="66563" name="Picture 3" descr="D:\Мои документы\150 культур Дона_2018-2019\Неделя национальной культуры\26.11-2.12 Неделя польской культуры\gerb1_130_aut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43174" y="4929198"/>
            <a:ext cx="934755" cy="1100135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8072462" y="5357826"/>
            <a:ext cx="13573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Объединение корейцев </a:t>
            </a:r>
          </a:p>
          <a:p>
            <a:r>
              <a:rPr lang="ru-RU" sz="1100" dirty="0" smtClean="0"/>
              <a:t>Ростовской области</a:t>
            </a:r>
            <a:endParaRPr lang="ru-RU" sz="11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28860" y="6000768"/>
            <a:ext cx="1687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РРОО «Полония Дона»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071934" y="5929330"/>
            <a:ext cx="1434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Нахичеванская </a:t>
            </a:r>
          </a:p>
          <a:p>
            <a:r>
              <a:rPr lang="ru-RU" sz="1200" dirty="0" smtClean="0"/>
              <a:t>армянская община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903660" y="3786190"/>
            <a:ext cx="1240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Союз </a:t>
            </a:r>
          </a:p>
          <a:p>
            <a:pPr algn="ctr"/>
            <a:r>
              <a:rPr lang="ru-RU" sz="1200" dirty="0" smtClean="0"/>
              <a:t>белорусов Дона</a:t>
            </a:r>
            <a:endParaRPr lang="ru-RU" sz="1200" dirty="0"/>
          </a:p>
        </p:txBody>
      </p:sp>
      <p:pic>
        <p:nvPicPr>
          <p:cNvPr id="35" name="Рисунок 34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2786058"/>
            <a:ext cx="1419228" cy="101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4429124" y="3857628"/>
            <a:ext cx="1872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РРОО «Азербайджанская </a:t>
            </a:r>
          </a:p>
          <a:p>
            <a:r>
              <a:rPr lang="ru-RU" sz="1200" dirty="0" smtClean="0"/>
              <a:t>национально-культурная </a:t>
            </a:r>
          </a:p>
          <a:p>
            <a:r>
              <a:rPr lang="ru-RU" sz="1200" dirty="0" smtClean="0"/>
              <a:t>Автономия»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286512" y="3786190"/>
            <a:ext cx="1649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РРОО «Еврейская</a:t>
            </a:r>
          </a:p>
          <a:p>
            <a:r>
              <a:rPr lang="ru-RU" sz="1200" dirty="0" smtClean="0"/>
              <a:t>Национально-</a:t>
            </a:r>
          </a:p>
          <a:p>
            <a:r>
              <a:rPr lang="ru-RU" sz="1200" dirty="0" smtClean="0"/>
              <a:t>культурная автономия</a:t>
            </a:r>
          </a:p>
          <a:p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786578" y="5929330"/>
            <a:ext cx="1482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КПЦ «донских и </a:t>
            </a:r>
          </a:p>
          <a:p>
            <a:r>
              <a:rPr lang="ru-RU" sz="1200" dirty="0" smtClean="0"/>
              <a:t>приазовских греков</a:t>
            </a:r>
          </a:p>
          <a:p>
            <a:r>
              <a:rPr lang="ru-RU" sz="1200" dirty="0" smtClean="0"/>
              <a:t>«Танаис»</a:t>
            </a:r>
            <a:endParaRPr lang="ru-RU" sz="1200" dirty="0"/>
          </a:p>
        </p:txBody>
      </p:sp>
      <p:pic>
        <p:nvPicPr>
          <p:cNvPr id="36" name="Рисунок 35" descr="D:\Мои документы\ЮФУ\sfedu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85852" y="928670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D:\Мои документы\150 культур Дона_2018-2019\Неделя национальной культуры\12-18.11 Неделя Белорусской культуры на Дону\Логотип_Союз белорусов Дона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86710" y="2643182"/>
            <a:ext cx="1120388" cy="1106490"/>
          </a:xfrm>
          <a:prstGeom prst="rect">
            <a:avLst/>
          </a:prstGeom>
          <a:noFill/>
        </p:spPr>
      </p:pic>
      <p:pic>
        <p:nvPicPr>
          <p:cNvPr id="40" name="Picture 12" descr="D:\Мои документы\150 культур Дона_2018-2019\Неделя национальной культуры\19-25ноября Неделя Грузинской культуры\georgia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2910" y="4929198"/>
            <a:ext cx="1607325" cy="107155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44" y="2428868"/>
            <a:ext cx="42862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 descr="F:\Таджикская и Узбекская культура\РОНКА ВАТАН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86380" y="4500570"/>
            <a:ext cx="1453453" cy="1482717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5429256" y="5842337"/>
            <a:ext cx="1428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Таджикская </a:t>
            </a:r>
          </a:p>
          <a:p>
            <a:r>
              <a:rPr lang="ru-RU" sz="1200" dirty="0" smtClean="0"/>
              <a:t>национальная </a:t>
            </a:r>
          </a:p>
          <a:p>
            <a:r>
              <a:rPr lang="ru-RU" sz="1200" dirty="0" smtClean="0"/>
              <a:t>культурная </a:t>
            </a:r>
          </a:p>
          <a:p>
            <a:r>
              <a:rPr lang="ru-RU" sz="1200" dirty="0" smtClean="0"/>
              <a:t>автономия «</a:t>
            </a:r>
            <a:r>
              <a:rPr lang="ru-RU" sz="1200" dirty="0" err="1" smtClean="0"/>
              <a:t>Ватан</a:t>
            </a:r>
            <a:r>
              <a:rPr lang="ru-RU" sz="1200" dirty="0" smtClean="0"/>
              <a:t>»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929586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РРОО «</a:t>
            </a:r>
            <a:r>
              <a:rPr lang="ru-RU" sz="3200" dirty="0" err="1" smtClean="0"/>
              <a:t>Экоправо</a:t>
            </a:r>
            <a:r>
              <a:rPr lang="ru-RU" sz="3200" dirty="0" smtClean="0"/>
              <a:t>», общественная организация, управляющая проектным офисом</a:t>
            </a:r>
            <a:br>
              <a:rPr lang="ru-RU" sz="3200" dirty="0" smtClean="0"/>
            </a:br>
            <a:r>
              <a:rPr lang="ru-RU" sz="3200" dirty="0" smtClean="0"/>
              <a:t> «150 культур Дона»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7167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формируется Проектный офис   "150 культур Дона» посредством  разработки </a:t>
            </a:r>
            <a:r>
              <a:rPr lang="ru-RU" dirty="0" smtClean="0"/>
              <a:t>Дорожной карты и Устава </a:t>
            </a:r>
            <a:r>
              <a:rPr lang="ru-RU" dirty="0" smtClean="0"/>
              <a:t>проекта «150 культур Дона», </a:t>
            </a:r>
            <a:r>
              <a:rPr lang="ru-RU" dirty="0" smtClean="0"/>
              <a:t>регулирующих деятельность</a:t>
            </a:r>
            <a:r>
              <a:rPr lang="ru-RU" dirty="0" smtClean="0"/>
              <a:t>, отношения и ответственность между учреждениями  Исполнительной власти и институтами гражданского общества Ростовской области </a:t>
            </a:r>
          </a:p>
          <a:p>
            <a:r>
              <a:rPr lang="ru-RU" dirty="0" smtClean="0"/>
              <a:t>Заключает Договора и Соглашения с партнерами и участниками Проектного офиса</a:t>
            </a:r>
            <a:endParaRPr lang="ru-RU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357158" y="357166"/>
            <a:ext cx="1143008" cy="1214447"/>
            <a:chOff x="3243638" y="48035"/>
            <a:chExt cx="1468710" cy="1468710"/>
          </a:xfrm>
        </p:grpSpPr>
        <p:sp>
          <p:nvSpPr>
            <p:cNvPr id="8" name="Овал 7"/>
            <p:cNvSpPr/>
            <p:nvPr/>
          </p:nvSpPr>
          <p:spPr>
            <a:xfrm>
              <a:off x="3243638" y="48035"/>
              <a:ext cx="1468710" cy="146871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3519023" y="332302"/>
              <a:ext cx="963841" cy="9437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828" tIns="63500" rIns="80828" bIns="6350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rgbClr val="ACBC14"/>
                  </a:solidFill>
                  <a:latin typeface="CyrillicOld" pitchFamily="2" charset="0"/>
                </a:rPr>
                <a:t>Э</a:t>
              </a:r>
              <a:r>
                <a:rPr lang="ru-RU" sz="3200" dirty="0" smtClean="0">
                  <a:solidFill>
                    <a:srgbClr val="ACBC14"/>
                  </a:solidFill>
                  <a:latin typeface="CyrillicOld" pitchFamily="2" charset="0"/>
                </a:rPr>
                <a:t>П</a:t>
              </a:r>
              <a:endParaRPr lang="ru-RU" sz="3200" dirty="0">
                <a:solidFill>
                  <a:srgbClr val="ACBC14"/>
                </a:solidFill>
                <a:latin typeface="CyrillicOld" pitchFamily="2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515220" cy="64294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Функции управляющей организации: </a:t>
            </a:r>
            <a:endParaRPr lang="ru-RU" sz="2800" b="1" dirty="0"/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214282" y="785794"/>
            <a:ext cx="8586790" cy="6072205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b="1" dirty="0" smtClean="0"/>
              <a:t>1. Работа с региональным исполкомом ОНФ в Ростовской области</a:t>
            </a:r>
          </a:p>
          <a:p>
            <a:pPr>
              <a:buNone/>
            </a:pPr>
            <a:r>
              <a:rPr lang="ru-RU" dirty="0" smtClean="0"/>
              <a:t>1.1 Разрабатывает Концепцию  этнокультурного образовательного проекта  «150 культур Дона», далее Проекта</a:t>
            </a:r>
          </a:p>
          <a:p>
            <a:pPr>
              <a:buNone/>
            </a:pPr>
            <a:r>
              <a:rPr lang="ru-RU" dirty="0" smtClean="0"/>
              <a:t>1.2  Определяет формы и методы этнокультурного образование и массового вовлечения учащихся в  процесс изучения  национальных культур  народов, проживающих на территории Ростовской области; о</a:t>
            </a:r>
          </a:p>
          <a:p>
            <a:pPr>
              <a:buNone/>
            </a:pPr>
            <a:r>
              <a:rPr lang="ru-RU" dirty="0" smtClean="0"/>
              <a:t>1.3  Координирует  сбор Заявок  от образовательных организаций на участие в Проекте </a:t>
            </a:r>
          </a:p>
          <a:p>
            <a:pPr>
              <a:buNone/>
            </a:pPr>
            <a:r>
              <a:rPr lang="ru-RU" dirty="0" smtClean="0"/>
              <a:t>1.4 Привлекает к участию в Проекте Национальные культурные автономии Ростовской области</a:t>
            </a:r>
          </a:p>
          <a:p>
            <a:pPr>
              <a:buNone/>
            </a:pPr>
            <a:r>
              <a:rPr lang="ru-RU" dirty="0" smtClean="0"/>
              <a:t>1.5 Предоставляет информацию о мероприятиях Проекта </a:t>
            </a:r>
          </a:p>
          <a:p>
            <a:pPr>
              <a:buNone/>
            </a:pPr>
            <a:r>
              <a:rPr lang="ru-RU" dirty="0" smtClean="0"/>
              <a:t>1.6 Готовит информацию об активных участниках  проектной этнокультурной деятельности для награждения благодарственными письмами от ОНФ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   2. Работа с Оператором проекта  - Южным Федеральным университетом:</a:t>
            </a:r>
          </a:p>
          <a:p>
            <a:pPr>
              <a:buNone/>
            </a:pPr>
            <a:r>
              <a:rPr lang="ru-RU" dirty="0" smtClean="0"/>
              <a:t>2.1 заключает Договор об оказании безвозмездных услуг по  управлению Проектом:  организует и ведет переговоры с  проректорами, руководителями подразделений  и профессорско-преподавательским составом  ЮФУ  с разъяснением Концепции проекта, основных целей и содержания научных исследований и методических разработок  в рамках Проекта</a:t>
            </a:r>
          </a:p>
          <a:p>
            <a:pPr>
              <a:buNone/>
            </a:pPr>
            <a:r>
              <a:rPr lang="ru-RU" dirty="0" smtClean="0"/>
              <a:t>2.2 формирует содержание  деятельности Координационного, Методического и Экспертного советов Проекта</a:t>
            </a:r>
          </a:p>
          <a:p>
            <a:pPr>
              <a:buNone/>
            </a:pPr>
            <a:r>
              <a:rPr lang="ru-RU" dirty="0" smtClean="0"/>
              <a:t>2.3  обучает  студентов ЮФУ  формам взаимодействия с образовательными организациями  Ростовской области в рамках добровольческой деятельности координаторов  национальных культурных групп в Координационном совете Проекта</a:t>
            </a:r>
          </a:p>
          <a:p>
            <a:pPr>
              <a:buNone/>
            </a:pPr>
            <a:r>
              <a:rPr lang="ru-RU" dirty="0" smtClean="0"/>
              <a:t>2.4  формирует Положения о конкурсах Проекта,  проводимых Оператором</a:t>
            </a:r>
          </a:p>
          <a:p>
            <a:pPr>
              <a:buNone/>
            </a:pPr>
            <a:r>
              <a:rPr lang="ru-RU" dirty="0" smtClean="0"/>
              <a:t>2.5 решает текущие организационные вопросы, возникающие  в рамках проектной деятельности у участников Проекта</a:t>
            </a:r>
          </a:p>
          <a:p>
            <a:pPr>
              <a:buNone/>
            </a:pPr>
            <a:r>
              <a:rPr lang="ru-RU" dirty="0" smtClean="0"/>
              <a:t>2.6 организует подготовку дипломов, благодарственных писем и Сертификатов для участников конкурсных программ, проводимых Оператором проекта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3. Работа с Министерством образования:</a:t>
            </a:r>
          </a:p>
          <a:p>
            <a:pPr>
              <a:buNone/>
            </a:pPr>
            <a:r>
              <a:rPr lang="ru-RU" dirty="0" smtClean="0"/>
              <a:t>3.1 Формирует  поле взаимодействия между государственными образовательными организациями и институтами гражданского общества, реализующими Образовательный этнокультурный  проект «150 культур Дона» </a:t>
            </a:r>
          </a:p>
          <a:p>
            <a:pPr>
              <a:buNone/>
            </a:pPr>
            <a:r>
              <a:rPr lang="ru-RU" dirty="0" smtClean="0"/>
              <a:t>3.2 готовит Информационные сообщения для рассылки образовательным организациям Ростовской области</a:t>
            </a:r>
          </a:p>
          <a:p>
            <a:pPr>
              <a:buNone/>
            </a:pPr>
            <a:r>
              <a:rPr lang="ru-RU" dirty="0" smtClean="0"/>
              <a:t>3.3 готовит содержание  Новостных сообщений, для размещения на сайте Министерства образования Ростовской области</a:t>
            </a:r>
          </a:p>
          <a:p>
            <a:pPr>
              <a:buNone/>
            </a:pPr>
            <a:r>
              <a:rPr lang="ru-RU" dirty="0" smtClean="0"/>
              <a:t>3.4 принимает участие в форумах, семинарах и других мероприятиях, направленных на профилактику экстремизма на национальной почве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4.  Работа с Партнерами проекта:</a:t>
            </a:r>
          </a:p>
          <a:p>
            <a:pPr>
              <a:buNone/>
            </a:pPr>
            <a:r>
              <a:rPr lang="ru-RU" dirty="0" smtClean="0"/>
              <a:t>4.1  Выявляет общие интересы и возможные  формы участия в управлении проектом в целом,</a:t>
            </a:r>
          </a:p>
          <a:p>
            <a:pPr>
              <a:buNone/>
            </a:pPr>
            <a:r>
              <a:rPr lang="ru-RU" dirty="0" smtClean="0"/>
              <a:t>4.2 Выявляет общие интересы и возможные формы участия в управлении  отдельными конкурсными программами</a:t>
            </a:r>
          </a:p>
          <a:p>
            <a:pPr>
              <a:buNone/>
            </a:pPr>
            <a:r>
              <a:rPr lang="ru-RU" dirty="0" smtClean="0"/>
              <a:t>4.3 Выявляет общие интересы и возможные формы организации и проведения  мероприятий областного уровня. </a:t>
            </a:r>
          </a:p>
          <a:p>
            <a:pPr>
              <a:buNone/>
            </a:pPr>
            <a:r>
              <a:rPr lang="ru-RU" dirty="0" smtClean="0"/>
              <a:t>41.4 Заключает партнерские  Соглашения.</a:t>
            </a:r>
          </a:p>
          <a:p>
            <a:pPr>
              <a:buNone/>
            </a:pPr>
            <a:r>
              <a:rPr lang="ru-RU" dirty="0" smtClean="0"/>
              <a:t>4.5 Формирует Список  Партнеров  проекта «150 культур Дона».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5. Работа с образовательными организациями </a:t>
            </a:r>
          </a:p>
          <a:p>
            <a:pPr>
              <a:buNone/>
            </a:pPr>
            <a:r>
              <a:rPr lang="ru-RU" dirty="0" smtClean="0"/>
              <a:t>5.1 Ведет разъяснительную работу с руководителями образовательных организаций и педагогами-участниками проекта</a:t>
            </a:r>
          </a:p>
          <a:p>
            <a:pPr>
              <a:buNone/>
            </a:pPr>
            <a:r>
              <a:rPr lang="ru-RU" dirty="0" smtClean="0"/>
              <a:t>5.2 Формирует Методический совет из педагогов образовательных организаций</a:t>
            </a:r>
          </a:p>
          <a:p>
            <a:pPr>
              <a:buNone/>
            </a:pPr>
            <a:r>
              <a:rPr lang="ru-RU" dirty="0" smtClean="0"/>
              <a:t>5.3 Готовит организационно-методические материалы</a:t>
            </a:r>
          </a:p>
          <a:p>
            <a:pPr>
              <a:buNone/>
            </a:pPr>
            <a:r>
              <a:rPr lang="ru-RU" dirty="0" smtClean="0"/>
              <a:t>5. 4 Принимает участие в </a:t>
            </a:r>
            <a:r>
              <a:rPr lang="ru-RU" dirty="0" err="1" smtClean="0"/>
              <a:t>мероприятих</a:t>
            </a:r>
            <a:r>
              <a:rPr lang="ru-RU" dirty="0" smtClean="0"/>
              <a:t> образовательных организаций</a:t>
            </a:r>
            <a:endParaRPr lang="ru-RU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7215206" y="5286388"/>
            <a:ext cx="1143008" cy="1214447"/>
            <a:chOff x="3243638" y="48035"/>
            <a:chExt cx="1468710" cy="1468710"/>
          </a:xfrm>
        </p:grpSpPr>
        <p:sp>
          <p:nvSpPr>
            <p:cNvPr id="6" name="Овал 5"/>
            <p:cNvSpPr/>
            <p:nvPr/>
          </p:nvSpPr>
          <p:spPr>
            <a:xfrm>
              <a:off x="3243638" y="48035"/>
              <a:ext cx="1468710" cy="146871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3519023" y="332302"/>
              <a:ext cx="963841" cy="9437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828" tIns="63500" rIns="80828" bIns="6350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rgbClr val="ACBC14"/>
                  </a:solidFill>
                  <a:latin typeface="CyrillicOld" pitchFamily="2" charset="0"/>
                </a:rPr>
                <a:t>Э</a:t>
              </a:r>
              <a:r>
                <a:rPr lang="ru-RU" sz="3200" dirty="0" smtClean="0">
                  <a:solidFill>
                    <a:srgbClr val="ACBC14"/>
                  </a:solidFill>
                  <a:latin typeface="CyrillicOld" pitchFamily="2" charset="0"/>
                </a:rPr>
                <a:t>П</a:t>
              </a:r>
              <a:endParaRPr lang="ru-RU" sz="3200" dirty="0">
                <a:solidFill>
                  <a:srgbClr val="ACBC14"/>
                </a:solidFill>
                <a:latin typeface="CyrillicOld" pitchFamily="2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проектного офиса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47251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Кураторы </a:t>
            </a:r>
            <a:r>
              <a:rPr lang="ru-RU" dirty="0" smtClean="0"/>
              <a:t>– представители Министерств и учреждений Исполнительной власти включают областные мероприятия проекта в Планы и содействуют реализации этих мероприятий.</a:t>
            </a:r>
          </a:p>
          <a:p>
            <a:r>
              <a:rPr lang="ru-RU" b="1" dirty="0" smtClean="0"/>
              <a:t>Координаторы</a:t>
            </a:r>
            <a:r>
              <a:rPr lang="ru-RU" dirty="0" smtClean="0"/>
              <a:t> – участники продвижения актуальной информации от первоисточника к потребителю разрабатывают и создают информационную сеть на основе доступных информационных технологий.</a:t>
            </a:r>
          </a:p>
          <a:p>
            <a:r>
              <a:rPr lang="ru-RU" b="1" dirty="0" smtClean="0"/>
              <a:t>Методисты</a:t>
            </a:r>
            <a:r>
              <a:rPr lang="ru-RU" dirty="0" smtClean="0"/>
              <a:t> – специалисты, разрабатывают учебно-методические  и научно-методические материалы для отдельных направлений и мероприятий проекта.</a:t>
            </a:r>
          </a:p>
          <a:p>
            <a:r>
              <a:rPr lang="ru-RU" b="1" dirty="0" smtClean="0"/>
              <a:t>Эксперты</a:t>
            </a:r>
            <a:r>
              <a:rPr lang="ru-RU" dirty="0" smtClean="0"/>
              <a:t> – специалисты, оценивающие эффективность и результативность произведенных действий.</a:t>
            </a:r>
          </a:p>
          <a:p>
            <a:r>
              <a:rPr lang="ru-RU" b="1" dirty="0" smtClean="0"/>
              <a:t>Консультанты</a:t>
            </a:r>
            <a:r>
              <a:rPr lang="ru-RU" dirty="0" smtClean="0"/>
              <a:t> – специалисты по узким направлениям деятельности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Кураторы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452596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/>
              <a:t>Министерство общего и профессионального образования </a:t>
            </a:r>
            <a:r>
              <a:rPr lang="ru-RU" dirty="0" smtClean="0"/>
              <a:t>Ростовской области</a:t>
            </a:r>
          </a:p>
          <a:p>
            <a:r>
              <a:rPr lang="ru-RU" dirty="0" smtClean="0"/>
              <a:t>заместитель министра - Фатеев Андрей Евгеньевич +7(863) 267-43-11</a:t>
            </a:r>
          </a:p>
          <a:p>
            <a:pPr>
              <a:buNone/>
            </a:pPr>
            <a:r>
              <a:rPr lang="ru-RU" b="1" dirty="0" smtClean="0"/>
              <a:t>Министерство культуры </a:t>
            </a:r>
            <a:r>
              <a:rPr lang="ru-RU" dirty="0" smtClean="0"/>
              <a:t>Ростовской области</a:t>
            </a:r>
          </a:p>
          <a:p>
            <a:r>
              <a:rPr lang="ru-RU" dirty="0" smtClean="0"/>
              <a:t>заместитель министра - Конышева Полина Юрьевна +7(863) 240-38-69</a:t>
            </a:r>
          </a:p>
          <a:p>
            <a:pPr>
              <a:buNone/>
            </a:pPr>
            <a:r>
              <a:rPr lang="ru-RU" b="1" dirty="0" smtClean="0"/>
              <a:t>Министерство природных ресурсов и экологии</a:t>
            </a:r>
          </a:p>
          <a:p>
            <a:r>
              <a:rPr lang="ru-RU" dirty="0" smtClean="0"/>
              <a:t>заместитель министра - Ковтун Наталья Николаевна, +7(863) 295-23-59</a:t>
            </a:r>
          </a:p>
          <a:p>
            <a:pPr>
              <a:buNone/>
            </a:pPr>
            <a:r>
              <a:rPr lang="ru-RU" b="1" dirty="0" smtClean="0"/>
              <a:t>Министерство по физической культуре и спорту</a:t>
            </a:r>
            <a:r>
              <a:rPr lang="ru-RU" dirty="0" smtClean="0"/>
              <a:t> Ростовской области</a:t>
            </a:r>
          </a:p>
          <a:p>
            <a:pPr marL="0" indent="12700"/>
            <a:r>
              <a:rPr lang="ru-RU" dirty="0" smtClean="0"/>
              <a:t>  заместитель министра - </a:t>
            </a:r>
            <a:r>
              <a:rPr lang="ru-RU" dirty="0" err="1" smtClean="0"/>
              <a:t>Гадарова</a:t>
            </a:r>
            <a:r>
              <a:rPr lang="ru-RU" dirty="0" smtClean="0"/>
              <a:t> Светлана </a:t>
            </a:r>
            <a:r>
              <a:rPr lang="ru-RU" dirty="0" err="1" smtClean="0"/>
              <a:t>Арменаковна</a:t>
            </a:r>
            <a:r>
              <a:rPr lang="ru-RU" dirty="0" smtClean="0"/>
              <a:t>, +7(863)267-47-55</a:t>
            </a:r>
          </a:p>
          <a:p>
            <a:pPr>
              <a:buNone/>
            </a:pPr>
            <a:r>
              <a:rPr lang="ru-RU" b="1" dirty="0" smtClean="0"/>
              <a:t>Комитет по молодежной политике </a:t>
            </a:r>
            <a:r>
              <a:rPr lang="ru-RU" dirty="0" smtClean="0"/>
              <a:t>Ростовской области</a:t>
            </a:r>
          </a:p>
          <a:p>
            <a:r>
              <a:rPr lang="ru-RU" dirty="0" smtClean="0"/>
              <a:t>председатель  - </a:t>
            </a:r>
            <a:r>
              <a:rPr lang="ru-RU" dirty="0" err="1" smtClean="0"/>
              <a:t>Лескин</a:t>
            </a:r>
            <a:r>
              <a:rPr lang="ru-RU" dirty="0" smtClean="0"/>
              <a:t> Юрий Юрьевич, +7(863) 244-23-43</a:t>
            </a:r>
          </a:p>
          <a:p>
            <a:pPr>
              <a:buNone/>
            </a:pPr>
            <a:r>
              <a:rPr lang="ru-RU" b="1" dirty="0" smtClean="0"/>
              <a:t>Департамент по делам Казачества и кадетских учебных заведений </a:t>
            </a:r>
            <a:r>
              <a:rPr lang="ru-RU" dirty="0" smtClean="0"/>
              <a:t>Ростовской области </a:t>
            </a:r>
          </a:p>
          <a:p>
            <a:r>
              <a:rPr lang="ru-RU" dirty="0" smtClean="0"/>
              <a:t>Директор - Бодряков Сергей Николаевич, +7(863) 240-57-67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6900882" cy="8683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РРОБФПТЦ «Вдохновение»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содействует формированию в Ростовской области творческих коллективов, деятельность которых направлена на сохранение материального и нематериального культурного наследия;</a:t>
            </a:r>
          </a:p>
          <a:p>
            <a:r>
              <a:rPr lang="ru-RU" dirty="0" smtClean="0"/>
              <a:t>содействует развитию информационного и </a:t>
            </a:r>
            <a:r>
              <a:rPr lang="ru-RU" dirty="0" err="1" smtClean="0"/>
              <a:t>социокультурного</a:t>
            </a:r>
            <a:r>
              <a:rPr lang="ru-RU" dirty="0" smtClean="0"/>
              <a:t> пространства, расширяющего возможности этнокультурного просвещения в Ростовской области;</a:t>
            </a:r>
          </a:p>
          <a:p>
            <a:r>
              <a:rPr lang="ru-RU" dirty="0" smtClean="0"/>
              <a:t>разрабатывает и утверждает программы этнокультурного содержания, нацеленные на различные группы населения, в рамках проектной социально-значимой  деятельности НКО (некоммерческой организации) с привлечением ресурсов, необходимых  для реализации этих программ;</a:t>
            </a:r>
          </a:p>
          <a:p>
            <a:r>
              <a:rPr lang="ru-RU" dirty="0" smtClean="0"/>
              <a:t>оказывает образовательную поддержку творческих объединений в рамках проекта "150 культур Дона";</a:t>
            </a:r>
          </a:p>
          <a:p>
            <a:r>
              <a:rPr lang="ru-RU" dirty="0" smtClean="0"/>
              <a:t>накапливает и реализует целевые ресурсы фонда для организации совместных мероприятий в рамках проекта "150 культур Дона";</a:t>
            </a:r>
          </a:p>
          <a:p>
            <a:r>
              <a:rPr lang="ru-RU" dirty="0" smtClean="0"/>
              <a:t>оказывает консультационные услуги  по возможностям поддержки творческих инициатив.</a:t>
            </a:r>
          </a:p>
          <a:p>
            <a:endParaRPr lang="ru-RU" dirty="0"/>
          </a:p>
        </p:txBody>
      </p:sp>
      <p:pic>
        <p:nvPicPr>
          <p:cNvPr id="4" name="Рисунок 3" descr="голубь вэб норм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52"/>
            <a:ext cx="1287779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Министерство общего и профессионального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Взаимодействует с проектным офисом в рамках имеющихся полномочий:</a:t>
            </a:r>
          </a:p>
          <a:p>
            <a:r>
              <a:rPr lang="ru-RU" dirty="0" smtClean="0"/>
              <a:t>Координация  и информирование образовательных организаций</a:t>
            </a:r>
          </a:p>
          <a:p>
            <a:r>
              <a:rPr lang="ru-RU" dirty="0" smtClean="0"/>
              <a:t>Организация  региональных форумов для образовательных организаций</a:t>
            </a:r>
          </a:p>
          <a:p>
            <a:r>
              <a:rPr lang="ru-RU" dirty="0" smtClean="0"/>
              <a:t>Мотивирование образовательных организаций к участию в проекте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023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58204" cy="13684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Управление социально-политических коммуникаций при Правительстве Ростовской области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786058"/>
            <a:ext cx="7758138" cy="362585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Информирование об организации мероприятий Правительством Ростовской области, связанных с темой проекта</a:t>
            </a:r>
          </a:p>
          <a:p>
            <a:r>
              <a:rPr lang="ru-RU" dirty="0" smtClean="0"/>
              <a:t>Размещение новостной информации на сайте Гражданского форума Ростовской области</a:t>
            </a:r>
          </a:p>
          <a:p>
            <a:r>
              <a:rPr lang="ru-RU" dirty="0" smtClean="0"/>
              <a:t>Оказание финансовой поддержки в виде субсидий некоммерческим организациям</a:t>
            </a:r>
            <a:endParaRPr lang="ru-RU" dirty="0"/>
          </a:p>
        </p:txBody>
      </p:sp>
      <p:pic>
        <p:nvPicPr>
          <p:cNvPr id="4097" name="Picture 1" descr="D:\Мои документы\150 культур Дона_2018-2019\задача 1 ЧИНОВНИКИ Обеспечение эффективного взаимодействия органов власти с институтами гражданского общества\гер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290"/>
            <a:ext cx="1390417" cy="1454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81550"/>
            <a:ext cx="9144000" cy="2076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071942"/>
            <a:ext cx="6072230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dirty="0" smtClean="0">
                <a:cs typeface="+mn-cs"/>
              </a:rPr>
              <a:t>«</a:t>
            </a:r>
            <a:r>
              <a:rPr lang="ru-RU" dirty="0">
                <a:cs typeface="+mn-cs"/>
              </a:rPr>
              <a:t>Что касается инициативы </a:t>
            </a:r>
            <a:r>
              <a:rPr lang="ru-RU" dirty="0">
                <a:solidFill>
                  <a:srgbClr val="FF0000"/>
                </a:solidFill>
                <a:cs typeface="+mn-cs"/>
              </a:rPr>
              <a:t>«150 культур Дона», это замечательная инициатива, особенно для такого региона, как юг России</a:t>
            </a:r>
            <a:r>
              <a:rPr lang="ru-RU" dirty="0">
                <a:cs typeface="+mn-cs"/>
              </a:rPr>
              <a:t>. Конечно, нужно поддержать, нужно подумать, как тиражировать одну из лучших практик» </a:t>
            </a:r>
            <a:r>
              <a:rPr lang="ru-RU" dirty="0" smtClean="0">
                <a:cs typeface="+mn-cs"/>
              </a:rPr>
              <a:t> </a:t>
            </a:r>
          </a:p>
          <a:p>
            <a:pPr eaLnBrk="0" hangingPunct="0">
              <a:defRPr/>
            </a:pPr>
            <a:r>
              <a:rPr lang="ru-RU" dirty="0" smtClean="0">
                <a:cs typeface="+mn-cs"/>
              </a:rPr>
              <a:t>В.В. Путин 25.01.2016</a:t>
            </a:r>
            <a:endParaRPr lang="ru-RU" dirty="0">
              <a:cs typeface="+mn-cs"/>
            </a:endParaRPr>
          </a:p>
        </p:txBody>
      </p:sp>
      <p:pic>
        <p:nvPicPr>
          <p:cNvPr id="7172" name="Picture 4" descr="D:\Мои документы\ОНФ\Форум ОНФ\форум в Ставрополе2016\фото\На встрече с В.В. Путиным в Ставропол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0"/>
            <a:ext cx="3524242" cy="2643182"/>
          </a:xfrm>
          <a:prstGeom prst="rect">
            <a:avLst/>
          </a:prstGeom>
          <a:noFill/>
        </p:spPr>
      </p:pic>
      <p:pic>
        <p:nvPicPr>
          <p:cNvPr id="7173" name="Picture 5" descr="D:\Мои документы\ОНФ\Форум ОНФ\форум в Ставрополе2016\фото\IMG_20160124_0957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7" y="2643182"/>
            <a:ext cx="3143271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dirty="0" smtClean="0"/>
              <a:t>Министерство культуры РО</a:t>
            </a:r>
            <a:endParaRPr lang="ru-RU" dirty="0"/>
          </a:p>
        </p:txBody>
      </p:sp>
      <p:pic>
        <p:nvPicPr>
          <p:cNvPr id="4" name="Содержимое 3" descr="D:\Мои документы\НЭУ\DGPB_CMY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22145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1071546"/>
            <a:ext cx="5572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Генеральный партнер проекта «150 культур Дона»</a:t>
            </a:r>
            <a:endParaRPr lang="ru-RU" dirty="0"/>
          </a:p>
        </p:txBody>
      </p:sp>
      <p:sp>
        <p:nvSpPr>
          <p:cNvPr id="1026" name="AutoShape 2" descr="D:\%D0%9C%D0%BE%D0%B8 %D0%B4%D0%BE%D0%BA%D1%83%D0%BC%D0%B5%D0%BD%D1%82%D1%8B\150 %D0%BA%D1%83%D0%BB%D1%8C%D1%82%D1%83%D1%80 %D0%94%D0%BE%D0%BD%D0%B0_2018-2019\%D0%9D%D0%B5%D0%B4%D0%B5%D0%BB%D1%8F %D0%BD%D0%B0%D1%86%D0%B8%D0%BE%D0%BD%D0%B0%D0%BB%D1%8C%D0%BD%D0%BE%D0%B9 %D0%BA%D1%83%D0%BB%D1%8C%D1%82%D1%83%D1%80%D1%8B\2018 %D0%B3%D0%BE%D0%B4\1-7 %D0%BE%D0%BA%D1%82%D1%8F%D0%B1%D1%80%D1%8F %D0%9D%D0%B5%D0%B4%D0%B5%D0%BB%D1%8F %D0%94%D0%BE%D0%BD%D1%81%D0%BA%D0%BE%D0%B3%D0%BE %D0%BA%D0%B0%D0%B7%D0%B0%D1%87%D0%B5%D1%81%D1%82%D0%B2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:\%D0%9C%D0%BE%D0%B8 %D0%B4%D0%BE%D0%BA%D1%83%D0%BC%D0%B5%D0%BD%D1%82%D1%8B\150 %D0%BA%D1%83%D0%BB%D1%8C%D1%82%D1%83%D1%80 %D0%94%D0%BE%D0%BD%D0%B0_2018-2019\%D0%9D%D0%B5%D0%B4%D0%B5%D0%BB%D1%8F %D0%BD%D0%B0%D1%86%D0%B8%D0%BE%D0%BD%D0%B0%D0%BB%D1%8C%D0%BD%D0%BE%D0%B9 %D0%BA%D1%83%D0%BB%D1%8C%D1%82%D1%83%D1%80%D1%8B\2018 %D0%B3%D0%BE%D0%B4\1-7 %D0%BE%D0%BA%D1%82%D1%8F%D0%B1%D1%80%D1%8F %D0%9D%D0%B5%D0%B4%D0%B5%D0%BB%D1%8F %D0%94%D0%BE%D0%BD%D1%81%D0%BA%D0%BE%D0%B3%D0%BE %D0%BA%D0%B0%D0%B7%D0%B0%D1%87%D0%B5%D1%81%D1%82%D0%B2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Мои документы\150 культур Дона_2018-2019\Неделя национальной культуры\2018 год\1-7 октября Неделя Донского казачества\logotip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1287177" cy="10420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14546" y="3000372"/>
            <a:ext cx="5829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Ростовский филиал музея-заповедника М.А. Шолохова  - </a:t>
            </a:r>
          </a:p>
          <a:p>
            <a:r>
              <a:rPr lang="ru-RU" dirty="0" smtClean="0"/>
              <a:t> партнер проекта «150 культур Дона»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572140"/>
            <a:ext cx="893941" cy="9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643042" y="5929330"/>
            <a:ext cx="725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Музей русско-армянской дружбы -партнер проекта «150 культур Дона»</a:t>
            </a:r>
            <a:endParaRPr lang="ru-RU" dirty="0"/>
          </a:p>
        </p:txBody>
      </p:sp>
      <p:pic>
        <p:nvPicPr>
          <p:cNvPr id="3" name="Picture 2" descr="D:\Мои документы\150 культур Дона_2018-2019\задача 4 ПРОЕКТНЫЙ ОФИС Содействие сохранению этнокультурного многообразия народов России\логотип ОДНТ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1167451" cy="10798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86050" y="4214818"/>
            <a:ext cx="4146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Областной дом народного творчества – </a:t>
            </a:r>
          </a:p>
          <a:p>
            <a:r>
              <a:rPr lang="ru-RU" dirty="0" smtClean="0"/>
              <a:t>партнер проекта «150 культур Дона»</a:t>
            </a:r>
            <a:endParaRPr lang="ru-RU" dirty="0"/>
          </a:p>
        </p:txBody>
      </p:sp>
      <p:pic>
        <p:nvPicPr>
          <p:cNvPr id="1027" name="Picture 3" descr="D:\Мои документы\150 культур Дона_2018-2019\задача 4 ПРОЕКТНЫЙ ОФИС Содействие сохранению этнокультурного многообразия народов России\участие музеев\Моя истор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010814" cy="94895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285984" y="2143116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Исторический парк «Россия – Моя история» в Ростове-на-Дону -партнер проекта «150 культур Дона»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Дорожная карта проекта </a:t>
            </a:r>
            <a:br>
              <a:rPr lang="ru-RU" dirty="0" smtClean="0"/>
            </a:br>
            <a:r>
              <a:rPr lang="ru-RU" dirty="0" smtClean="0"/>
              <a:t>2016-2025г.г.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содержит 5 разделов, позволяющих инициировать процессы, формирующие условия активного продвижения участников проекта к намеченной цели (2016-2020г.г.)</a:t>
            </a:r>
          </a:p>
          <a:p>
            <a:r>
              <a:rPr lang="ru-RU" b="1" dirty="0" smtClean="0"/>
              <a:t>5 разделов, обеспечивающих устойчивое функционирование сформированной системы этнокультурного образования и традиций обеспечивающий устойчивое функционирование сформированной системы этнокультурного образования и участия в ней этнокультурных общественных организаций и других институтов гражданского общества (2020-2025г.г.)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Ожидаемый результат - </a:t>
            </a:r>
            <a:r>
              <a:rPr lang="ru-RU" dirty="0" smtClean="0"/>
              <a:t>сформированная культурная традиция проявления общероссийской поликультурной национально-гражданской идентичности россиян, закрепленная в повседневной жизни и праздниках.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5016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обеспечена популяризация исторического и культурного наследия народов России</a:t>
            </a:r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Разделы Дорожной карты этапа 2016-2020г.г.: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b="1" dirty="0" smtClean="0"/>
              <a:t>Раздел 1 Инициация процессов  интеграции  учреждений  государственного управления образованием с учреждениями  науки,  культуры, спорта, экологии и др.  в целях эффективного формирования благоприятной социально-экономической и эколого-культурной среды  этнокультурного образовательного проекта "150 культур Дона" на территории Ростовской области (2016-2017)</a:t>
            </a:r>
            <a:endParaRPr lang="ru-RU" dirty="0" smtClean="0"/>
          </a:p>
          <a:p>
            <a:r>
              <a:rPr lang="ru-RU" dirty="0" smtClean="0"/>
              <a:t>Шаг 1 - Разработка концепции  гражданского этнокультурного образования в Ростовской области, направленного на формирование национально-гражданской идентичности гражданина РФ. Принципы гражданского этнокультурного образования и вектор  проекта "150 культур Дона" </a:t>
            </a:r>
          </a:p>
          <a:p>
            <a:r>
              <a:rPr lang="ru-RU" dirty="0" smtClean="0"/>
              <a:t>Шаг 2 - Выбор  </a:t>
            </a:r>
            <a:r>
              <a:rPr lang="ru-RU" dirty="0" err="1" smtClean="0"/>
              <a:t>пилотных</a:t>
            </a:r>
            <a:r>
              <a:rPr lang="ru-RU" dirty="0" smtClean="0"/>
              <a:t> образовательных площадок в муниципальных образованиях Ростовской области для апробации  форм и методов этнокультурного образования.</a:t>
            </a:r>
          </a:p>
          <a:p>
            <a:r>
              <a:rPr lang="ru-RU" dirty="0" smtClean="0"/>
              <a:t>Шаг 3 Разработка системы управления  </a:t>
            </a:r>
            <a:r>
              <a:rPr lang="ru-RU" dirty="0" err="1" smtClean="0"/>
              <a:t>пилотными</a:t>
            </a:r>
            <a:r>
              <a:rPr lang="ru-RU" dirty="0" smtClean="0"/>
              <a:t> образовательными площадками с использованием научно-методического потенциала Южного федерального университета.</a:t>
            </a:r>
          </a:p>
          <a:p>
            <a:r>
              <a:rPr lang="ru-RU" dirty="0" smtClean="0"/>
              <a:t>Шаг 4 Разработка системы погружения обучающихся </a:t>
            </a:r>
            <a:r>
              <a:rPr lang="ru-RU" dirty="0" err="1" smtClean="0"/>
              <a:t>пилотных</a:t>
            </a:r>
            <a:r>
              <a:rPr lang="ru-RU" dirty="0" smtClean="0"/>
              <a:t> образовательных организаций в традиции и обычаи народов, проживающих  на территории Ростовской области (Система конкурсных заданий для образовательных организаций)</a:t>
            </a:r>
            <a:br>
              <a:rPr lang="ru-RU" dirty="0" smtClean="0"/>
            </a:br>
            <a:r>
              <a:rPr lang="ru-RU" dirty="0" smtClean="0"/>
              <a:t>Шаг 5 Организация и проведение форумов, совещаний и Круглых столов  Министерством общего и профессионального образования Ростовской области для информационного продвижения Проекта в образовательной среде Ростовской области</a:t>
            </a:r>
          </a:p>
          <a:p>
            <a:r>
              <a:rPr lang="ru-RU" dirty="0" smtClean="0"/>
              <a:t>Шаг 6 Планирование и организация информационной поддержки Проекта Управлением социально-политических коммуникаций в среде национально-культурных автономий Ростовской области</a:t>
            </a:r>
          </a:p>
          <a:p>
            <a:r>
              <a:rPr lang="ru-RU" dirty="0" smtClean="0"/>
              <a:t>Шаг 7 Формирование взаимодействия с учреждениями культуры Ростовской области. Организация  устойчивого сотрудничества с Донской государственной публичной библиотекой, музеями и домами культуры муниципальных образований. </a:t>
            </a:r>
          </a:p>
          <a:p>
            <a:r>
              <a:rPr lang="ru-RU" dirty="0" smtClean="0"/>
              <a:t>Шаг 8 Организация взаимодействия институтов гражданского общества с государственными структурами и включение мероприятий Проекта в Планы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Раздел 2. Мотивация сотрудников государственных образовательных организаций, учреждений науки и культуры, институтов гражданского общества к эффективному участию в мероприятиях проекта; </a:t>
            </a:r>
          </a:p>
          <a:p>
            <a:pPr>
              <a:buNone/>
            </a:pPr>
            <a:r>
              <a:rPr lang="ru-RU" b="1" dirty="0" smtClean="0"/>
              <a:t>меры по обеспечению роста качества этнокультурного образования</a:t>
            </a:r>
            <a:r>
              <a:rPr lang="ru-RU" dirty="0" smtClean="0"/>
              <a:t>. </a:t>
            </a:r>
            <a:r>
              <a:rPr lang="ru-RU" b="1" dirty="0" smtClean="0"/>
              <a:t>(2017-2018г.г.)</a:t>
            </a:r>
            <a:endParaRPr lang="ru-RU" dirty="0" smtClean="0"/>
          </a:p>
          <a:p>
            <a:r>
              <a:rPr lang="ru-RU" dirty="0" smtClean="0"/>
              <a:t>Шаг 1 Переговоры с потенциальными экспертами проекта, обсуждение взаимных интересов.</a:t>
            </a:r>
          </a:p>
          <a:p>
            <a:r>
              <a:rPr lang="ru-RU" dirty="0" smtClean="0"/>
              <a:t>Шаг 2 Обсуждение и выбор способов мотивации экспертов от научного сообщества без дополнительного финансирования их деятельности в проекте.</a:t>
            </a:r>
          </a:p>
          <a:p>
            <a:r>
              <a:rPr lang="ru-RU" dirty="0" smtClean="0"/>
              <a:t>Шаг 3 Обсуждение и выбор способов  мотивации руководителей образовательных организаций к участию в проекте без дополнительного бюджетного финансирования.</a:t>
            </a:r>
          </a:p>
          <a:p>
            <a:r>
              <a:rPr lang="ru-RU" dirty="0" smtClean="0"/>
              <a:t>Шаг 4 Обсуждение и выбор способов мотивации педагогов образовательных организаций к участию в проекте.</a:t>
            </a:r>
          </a:p>
          <a:p>
            <a:r>
              <a:rPr lang="ru-RU" dirty="0" smtClean="0"/>
              <a:t>Шаг 5 Обсуждение и выбор способов мотивации учащихся образовательных организаций к участию в мероприятиях проекта.</a:t>
            </a:r>
          </a:p>
          <a:p>
            <a:r>
              <a:rPr lang="ru-RU" dirty="0" smtClean="0"/>
              <a:t>Шаг 6  Обсуждение и выбор способов мотивации руководителей НКА к участию в проекте.</a:t>
            </a:r>
          </a:p>
          <a:p>
            <a:r>
              <a:rPr lang="ru-RU" dirty="0" smtClean="0"/>
              <a:t>Шаг 7 Обсуждение и выбор способов мотивации студентов к участию в проекте в качестве добровольцев.</a:t>
            </a:r>
          </a:p>
          <a:p>
            <a:r>
              <a:rPr lang="ru-RU" dirty="0" smtClean="0"/>
              <a:t>Шаг 8 Обсуждение и выбор способов мотивации пенсионеров-добровольцев к участию в проекте.</a:t>
            </a:r>
          </a:p>
          <a:p>
            <a:r>
              <a:rPr lang="ru-RU" dirty="0" smtClean="0"/>
              <a:t> Шаг 9  Обсуждение и выбор способов мотивации предпринимателей и бизнеса к финансовой и добровольческой поддержки проекта.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48577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Раздел 3.  Инициация гражданской активности НКО и НКА для организации эффективного взаимодействия  действующих институтов гражданского общества, включившихся в процесс формирования системы этнокультурного образования с образовательными организациями Ростовской области  (2017-2019).</a:t>
            </a:r>
            <a:endParaRPr lang="ru-RU" dirty="0" smtClean="0"/>
          </a:p>
          <a:p>
            <a:r>
              <a:rPr lang="ru-RU" dirty="0" smtClean="0"/>
              <a:t>Шаг 1 Инициатор проекта организует поиск партнерских общественных  и некоммерческих организаций, действующих в общем социально-культурном пространстве и  инициирует переговоры по включению их  в проектную деятельность и формирование проектного офиса.</a:t>
            </a:r>
          </a:p>
          <a:p>
            <a:r>
              <a:rPr lang="ru-RU" dirty="0" smtClean="0"/>
              <a:t>Шаг 2 Синхронизация планов и действий НКО и НКА, проявивших заинтересованность в сотрудничестве с образовательными организациями и организацией, взявшей на себя функцию управления  проектным офисом.</a:t>
            </a:r>
          </a:p>
          <a:p>
            <a:r>
              <a:rPr lang="ru-RU" b="1" dirty="0" smtClean="0"/>
              <a:t>Шаг 3  Формирование проектного офиса для управления проектом и мероприятиями</a:t>
            </a:r>
          </a:p>
          <a:p>
            <a:r>
              <a:rPr lang="ru-RU" dirty="0" smtClean="0"/>
              <a:t>Шаг 4 Формирование Программного Комитета Проекта, определяющего Политику и направления развития проектной деятельности НКО и НКА в рамках Проекта.</a:t>
            </a:r>
          </a:p>
          <a:p>
            <a:r>
              <a:rPr lang="ru-RU" dirty="0" smtClean="0"/>
              <a:t>Шаг 5 Организация мероприятий по знакомству образовательных организаций, участвующих в Проекте с НКА.</a:t>
            </a:r>
          </a:p>
          <a:p>
            <a:r>
              <a:rPr lang="ru-RU" dirty="0" smtClean="0"/>
              <a:t>Шаг 6 Согласование правил участия НКО и НКА в конкурсных мероприятиях Проекта.</a:t>
            </a:r>
          </a:p>
          <a:p>
            <a:r>
              <a:rPr lang="ru-RU" dirty="0" smtClean="0"/>
              <a:t> Шаг 7 Разработка и согласование критериев качества и аутентичности продуктов образовательной и проектной этнокультурной деятельности, представляемых на конкурсы Проекта образовательными организациями.</a:t>
            </a:r>
          </a:p>
          <a:p>
            <a:r>
              <a:rPr lang="ru-RU" dirty="0" smtClean="0"/>
              <a:t>Шаг 8 Подготовка мастер-классов от НКА и НКО, участие в разработке рекомендаций для образовательных организаций.</a:t>
            </a:r>
          </a:p>
          <a:p>
            <a:r>
              <a:rPr lang="ru-RU" dirty="0" smtClean="0"/>
              <a:t>Шаг 9 Участие НКО и НКА в качестве экспертов и членов Жюри конкурсов.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Раздел 4. Инициация активности образовательных организаций для обеспечения благоприятной внутренней среды, способствующей формированию системы этнокультурного образования в рамках жизнедеятельности образовательной организации (2017-2020).</a:t>
            </a:r>
            <a:endParaRPr lang="ru-RU" dirty="0" smtClean="0"/>
          </a:p>
          <a:p>
            <a:r>
              <a:rPr lang="ru-RU" dirty="0" smtClean="0"/>
              <a:t>Шаг 1 </a:t>
            </a:r>
            <a:r>
              <a:rPr lang="ru-RU" b="1" dirty="0" smtClean="0"/>
              <a:t>Организация проектного офиса, как единого центра управления по созданию благоприятной внутренней среды в образовательных организациях Ростовской области</a:t>
            </a:r>
            <a:r>
              <a:rPr lang="ru-RU" dirty="0" smtClean="0"/>
              <a:t>.  Проведение руководителем проектного офиса, разъясняющих совещаний для руководителей образовательных организаций. Мотивация к участию в Проекте через проведение мастер-классов по </a:t>
            </a:r>
            <a:r>
              <a:rPr lang="ru-RU" dirty="0" err="1" smtClean="0"/>
              <a:t>целеполаганию</a:t>
            </a:r>
            <a:r>
              <a:rPr lang="ru-RU" dirty="0" smtClean="0"/>
              <a:t>, постановке задач и алгоритмизации пути их достижения в условиях интенсивной жизнедеятельности образовательной организации.</a:t>
            </a:r>
          </a:p>
          <a:p>
            <a:r>
              <a:rPr lang="ru-RU" dirty="0" smtClean="0"/>
              <a:t>Шаг 2 Разработка Календарного плана, логистики  и форм реализации Проекта Проектным офисом</a:t>
            </a:r>
          </a:p>
          <a:p>
            <a:r>
              <a:rPr lang="ru-RU" dirty="0" smtClean="0"/>
              <a:t>Шаг 3 Подготовка, организация и проведение проектным офисом методических и обучающих семинаров для руководителей образовательных организаций. Организация консультаций</a:t>
            </a:r>
          </a:p>
          <a:p>
            <a:r>
              <a:rPr lang="ru-RU" dirty="0" smtClean="0"/>
              <a:t>Шаг 4 Создание условий руководителями образовательных организаций для реализации методических подходов к проектной, научно-исследовательской и творческой деятельности педагогов и учащихся в конкретных условиях образовательной организации. </a:t>
            </a:r>
          </a:p>
          <a:p>
            <a:r>
              <a:rPr lang="ru-RU" dirty="0" smtClean="0"/>
              <a:t>Шаг 5 Организация системы информирования и обратной связи образовательной организации с проектным офисом</a:t>
            </a:r>
          </a:p>
          <a:p>
            <a:r>
              <a:rPr lang="ru-RU" dirty="0" smtClean="0"/>
              <a:t>Шаг 6 Поиск финансовых возможностей и организация условий для повышения квалификации педагогов в сфере этнокультурного образования</a:t>
            </a:r>
          </a:p>
          <a:p>
            <a:r>
              <a:rPr lang="ru-RU" dirty="0" smtClean="0"/>
              <a:t>Шаг 7 Поиск финансовых возможностей для тиражирования лучшего опыта и продвижения качественных образовательных продуктов образовательной организацией.</a:t>
            </a:r>
          </a:p>
          <a:p>
            <a:r>
              <a:rPr lang="ru-RU" dirty="0" smtClean="0"/>
              <a:t>Шаг 8 Организация взаимодействия учащихся и педагогов с экспертным сообществом по вопросам межэтнических отношений и решения потенциально  конфликтных  ситуаций.</a:t>
            </a:r>
          </a:p>
          <a:p>
            <a:r>
              <a:rPr lang="ru-RU" dirty="0" smtClean="0"/>
              <a:t>Шаг 9 Инициирование издания учебно-методических и дидактических материалов, необходимых для этнокультурного образования.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35798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Раздел 5. Разработка показателей эффективности использования ресурсов за первый "дорожный" период. Промежуточная оценка результатов проектной деятельности  (2018-2020)</a:t>
            </a:r>
            <a:endParaRPr lang="ru-RU" dirty="0" smtClean="0"/>
          </a:p>
          <a:p>
            <a:r>
              <a:rPr lang="ru-RU" dirty="0" smtClean="0"/>
              <a:t>Шаг 1 Количество образовательных организаций, участвующих в проекте. Анализ динамики численности </a:t>
            </a:r>
          </a:p>
          <a:p>
            <a:r>
              <a:rPr lang="ru-RU" dirty="0" smtClean="0"/>
              <a:t>Шаг 2 География образовательных организаций, участвующих в проекте. Соотношение образовательных организаций и территории (района, города, сельского поселения). Анализ географической активности.</a:t>
            </a:r>
          </a:p>
          <a:p>
            <a:r>
              <a:rPr lang="ru-RU" dirty="0" smtClean="0"/>
              <a:t>Шаг 3  Разработка показателей вовлеченности педагогов образовательных организаций в этнокультурное образование.</a:t>
            </a:r>
          </a:p>
          <a:p>
            <a:r>
              <a:rPr lang="ru-RU" dirty="0" smtClean="0"/>
              <a:t>Шаг 4 Разработка показателей, отражающих уровень культуры межнациональных отношений в образовательной среде в разных муниципальных образованиях.</a:t>
            </a:r>
          </a:p>
          <a:p>
            <a:r>
              <a:rPr lang="ru-RU" dirty="0" smtClean="0"/>
              <a:t>Шаг 5 Разработка показателей, отражающих качество межнациональных отношений в бытовой, социальной среде обучающихся, участвующих в проекте.</a:t>
            </a:r>
          </a:p>
          <a:p>
            <a:r>
              <a:rPr lang="ru-RU" dirty="0" smtClean="0"/>
              <a:t>Шаг 6  Разработка показателей качества эмоционального воздействия мероприятий "150 культур Дона" на участников проекта</a:t>
            </a:r>
          </a:p>
          <a:p>
            <a:r>
              <a:rPr lang="ru-RU" dirty="0" smtClean="0"/>
              <a:t>Шаг 7  Разработка показателей, отражающих степень воздействия этнокультурных мероприятий на национально-гражданскую идентичность обучающихся.</a:t>
            </a:r>
          </a:p>
          <a:p>
            <a:r>
              <a:rPr lang="ru-RU" dirty="0" smtClean="0"/>
              <a:t>Шаг 8 Разработка показателей, отражающих степень воздействия этнокультурных мероприятий на активистов НКО и НКА, участвующих в проекте.</a:t>
            </a:r>
          </a:p>
          <a:p>
            <a:r>
              <a:rPr lang="ru-RU" dirty="0" smtClean="0"/>
              <a:t>Шаг 9 Разработка показателей, отражающих степень воздействия этнокультурных мероприятий на руководителей НКО и НКА, участвующих в проекте.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проектного офиса: </a:t>
            </a:r>
            <a:r>
              <a:rPr lang="ru-RU" b="1" dirty="0" smtClean="0"/>
              <a:t>Программный комитет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Представитель Министерства физической культуры и спорта Ростовской области  - организация Чемпионата Ростовской области по традиционным национальным забавам и </a:t>
            </a:r>
            <a:r>
              <a:rPr lang="ru-RU" dirty="0" err="1" smtClean="0"/>
              <a:t>этноспортивным</a:t>
            </a:r>
            <a:r>
              <a:rPr lang="ru-RU" dirty="0" smtClean="0"/>
              <a:t> играм);  </a:t>
            </a:r>
          </a:p>
          <a:p>
            <a:pPr lvl="0"/>
            <a:r>
              <a:rPr lang="ru-RU" dirty="0" smtClean="0"/>
              <a:t>Представитель Министерства природных ресурсов и экологии  - Организация </a:t>
            </a:r>
            <a:r>
              <a:rPr lang="ru-RU" dirty="0" err="1" smtClean="0"/>
              <a:t>Этноэкологического</a:t>
            </a:r>
            <a:r>
              <a:rPr lang="ru-RU" dirty="0" smtClean="0"/>
              <a:t> марафона "Экологический след этноса. Национальные традиции природопользования»;</a:t>
            </a:r>
          </a:p>
          <a:p>
            <a:pPr lvl="0"/>
            <a:r>
              <a:rPr lang="ru-RU" dirty="0" smtClean="0"/>
              <a:t> Представитель Комитета по молодежной политике Ростовской области  - Формирование добровольческого центра Проекта и организация обучения добровольцев;</a:t>
            </a:r>
          </a:p>
          <a:p>
            <a:pPr lvl="0"/>
            <a:r>
              <a:rPr lang="ru-RU" dirty="0" smtClean="0"/>
              <a:t>Представитель  Департамента по делам казачества и кадетских учебных заведений – разработка модели этнокультурного взаимодействия  образовательной организации с носителями  национальной культуры;</a:t>
            </a:r>
          </a:p>
          <a:p>
            <a:pPr lvl="0"/>
            <a:r>
              <a:rPr lang="ru-RU" dirty="0" smtClean="0"/>
              <a:t>Представитель Совета Ректоров вузов - Организация  системы научно-методической и экспертной поддержки Проекта вузами Ростовской области;</a:t>
            </a:r>
          </a:p>
          <a:p>
            <a:pPr lvl="0"/>
            <a:r>
              <a:rPr lang="ru-RU" dirty="0" smtClean="0"/>
              <a:t>Представитель Регионального отделения Общероссийского общественного движения "НАРОДНЫЙ ФРОНТ -ЗА РОССИЮ в Ростовской области: контроль качества продуктов Проекта и эффективности затраченных ресурсов.</a:t>
            </a:r>
            <a:endParaRPr lang="ru-RU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Программный комитет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Предлагает  участие в социальных, образовательных   и научно-исследовательских федеральных и региональных целевых программах и проектах, позволяющих достигнуть поставленные в проекте цели. </a:t>
            </a:r>
          </a:p>
          <a:p>
            <a:pPr>
              <a:buNone/>
            </a:pPr>
            <a:r>
              <a:rPr lang="ru-RU" dirty="0" smtClean="0"/>
              <a:t>В состав приглашаются:</a:t>
            </a:r>
          </a:p>
          <a:p>
            <a:r>
              <a:rPr lang="ru-RU" dirty="0" smtClean="0"/>
              <a:t>Представители соответствующих Министерств и учреждений Правительства Ростовской области; </a:t>
            </a:r>
          </a:p>
          <a:p>
            <a:r>
              <a:rPr lang="ru-RU" dirty="0" smtClean="0"/>
              <a:t>Руководители научно-исследовательских программ, связанных с этнокультурным образованием;</a:t>
            </a:r>
          </a:p>
          <a:p>
            <a:r>
              <a:rPr lang="ru-RU" dirty="0" smtClean="0"/>
              <a:t>Руководители учреждений культуры;</a:t>
            </a:r>
          </a:p>
          <a:p>
            <a:r>
              <a:rPr lang="ru-RU" dirty="0" smtClean="0"/>
              <a:t>Руководители национальных культурных автономий Ростовской области и т.д.</a:t>
            </a:r>
          </a:p>
          <a:p>
            <a:r>
              <a:rPr lang="ru-RU" dirty="0" smtClean="0"/>
              <a:t>Руководители спортивных  и </a:t>
            </a:r>
            <a:r>
              <a:rPr lang="ru-RU" dirty="0" err="1" smtClean="0"/>
              <a:t>этноспортивных</a:t>
            </a:r>
            <a:r>
              <a:rPr lang="ru-RU" dirty="0" smtClean="0"/>
              <a:t> федераций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92867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Функция:</a:t>
            </a:r>
            <a:r>
              <a:rPr lang="ru-RU" sz="2400" dirty="0" smtClean="0">
                <a:solidFill>
                  <a:srgbClr val="FF0000"/>
                </a:solidFill>
              </a:rPr>
              <a:t> определение вектора развития этнокультурного образования, включение мероприятий в региональные  целевые  программы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08266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Структура проектного офиса:</a:t>
            </a:r>
            <a:br>
              <a:rPr lang="ru-RU" sz="3600" dirty="0" smtClean="0"/>
            </a:br>
            <a:r>
              <a:rPr lang="ru-RU" sz="3600" b="1" dirty="0" smtClean="0"/>
              <a:t>Координационный комитет 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3578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Министерство образования </a:t>
            </a:r>
            <a:r>
              <a:rPr lang="ru-RU" b="1" dirty="0" smtClean="0"/>
              <a:t>РО;</a:t>
            </a:r>
            <a:endParaRPr lang="ru-RU" b="1" dirty="0" smtClean="0"/>
          </a:p>
          <a:p>
            <a:pPr>
              <a:buNone/>
            </a:pPr>
            <a:r>
              <a:rPr lang="ru-RU" u="sng" dirty="0" smtClean="0"/>
              <a:t>Филиалы проектного офиса -  зональные и муниципальные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b="1" dirty="0" smtClean="0"/>
              <a:t>Центральный </a:t>
            </a:r>
            <a:r>
              <a:rPr lang="ru-RU" dirty="0" smtClean="0"/>
              <a:t>– в Ростове-на-Дону </a:t>
            </a:r>
            <a:r>
              <a:rPr lang="ru-RU" sz="2500" dirty="0" smtClean="0"/>
              <a:t>(г.г. Аксай, Батайск, Азов, Зерноград, Новочеркасск, Шахты, Новошахтинск); </a:t>
            </a:r>
            <a:r>
              <a:rPr lang="ru-RU" sz="2500" dirty="0" err="1" smtClean="0"/>
              <a:t>Мясниковский</a:t>
            </a:r>
            <a:r>
              <a:rPr lang="ru-RU" sz="2500" dirty="0" smtClean="0"/>
              <a:t> р-н, </a:t>
            </a:r>
            <a:r>
              <a:rPr lang="ru-RU" sz="2500" dirty="0" err="1" smtClean="0"/>
              <a:t>Аксайский</a:t>
            </a:r>
            <a:r>
              <a:rPr lang="ru-RU" sz="2500" dirty="0" smtClean="0"/>
              <a:t> район, </a:t>
            </a:r>
            <a:r>
              <a:rPr lang="ru-RU" sz="2500" dirty="0" err="1" smtClean="0"/>
              <a:t>Зерноградский</a:t>
            </a:r>
            <a:r>
              <a:rPr lang="ru-RU" sz="2500" dirty="0" smtClean="0"/>
              <a:t>, </a:t>
            </a:r>
            <a:r>
              <a:rPr lang="ru-RU" sz="2500" dirty="0" err="1" smtClean="0"/>
              <a:t>Кагальницкий</a:t>
            </a:r>
            <a:r>
              <a:rPr lang="ru-RU" sz="2500" dirty="0" smtClean="0"/>
              <a:t>, Азовский, Октябрьский )</a:t>
            </a:r>
          </a:p>
          <a:p>
            <a:pPr>
              <a:buNone/>
            </a:pPr>
            <a:r>
              <a:rPr lang="ru-RU" b="1" dirty="0" smtClean="0"/>
              <a:t>Юго-Восточный </a:t>
            </a:r>
            <a:r>
              <a:rPr lang="ru-RU" dirty="0" smtClean="0"/>
              <a:t>- в г.Волгодонске </a:t>
            </a:r>
            <a:r>
              <a:rPr lang="ru-RU" sz="2600" dirty="0" smtClean="0"/>
              <a:t>(</a:t>
            </a:r>
            <a:r>
              <a:rPr lang="ru-RU" sz="2600" dirty="0" err="1" smtClean="0"/>
              <a:t>Волгодонский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Мартыновский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Дубовский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Ремонтненский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Заветнинский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Зимовниковский</a:t>
            </a:r>
            <a:r>
              <a:rPr lang="ru-RU" sz="2600" dirty="0" smtClean="0"/>
              <a:t>)</a:t>
            </a:r>
          </a:p>
          <a:p>
            <a:pPr>
              <a:buNone/>
            </a:pPr>
            <a:r>
              <a:rPr lang="ru-RU" b="1" dirty="0" smtClean="0"/>
              <a:t>Южный</a:t>
            </a:r>
            <a:r>
              <a:rPr lang="ru-RU" dirty="0" smtClean="0"/>
              <a:t> – в г. Сальске </a:t>
            </a:r>
            <a:r>
              <a:rPr lang="ru-RU" sz="2600" dirty="0" smtClean="0"/>
              <a:t>(</a:t>
            </a:r>
            <a:r>
              <a:rPr lang="ru-RU" sz="2600" dirty="0" err="1" smtClean="0"/>
              <a:t>Егорлыкский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Сальский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Песчанокопский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Целинский</a:t>
            </a:r>
            <a:r>
              <a:rPr lang="ru-RU" sz="2600" dirty="0" smtClean="0"/>
              <a:t>, Пролетарский, Орловский)</a:t>
            </a:r>
          </a:p>
          <a:p>
            <a:pPr>
              <a:buNone/>
            </a:pPr>
            <a:r>
              <a:rPr lang="ru-RU" b="1" dirty="0" smtClean="0"/>
              <a:t>Юго-Западный</a:t>
            </a:r>
            <a:r>
              <a:rPr lang="ru-RU" dirty="0" smtClean="0"/>
              <a:t>- в г. Таганроге (</a:t>
            </a:r>
            <a:r>
              <a:rPr lang="ru-RU" sz="2600" dirty="0" smtClean="0"/>
              <a:t>Куйбышевский, </a:t>
            </a:r>
            <a:r>
              <a:rPr lang="ru-RU" sz="2600" dirty="0" err="1" smtClean="0"/>
              <a:t>Матвеево-Курганский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Радионово-Несветайский</a:t>
            </a:r>
            <a:r>
              <a:rPr lang="ru-RU" sz="2600" dirty="0" smtClean="0"/>
              <a:t>, </a:t>
            </a:r>
            <a:r>
              <a:rPr lang="ru-RU" sz="2600" dirty="0" err="1" smtClean="0"/>
              <a:t>Неклиновский</a:t>
            </a:r>
            <a:r>
              <a:rPr lang="ru-RU" sz="2600" dirty="0" smtClean="0"/>
              <a:t> 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b="1" dirty="0" smtClean="0"/>
              <a:t>Западный</a:t>
            </a:r>
            <a:r>
              <a:rPr lang="ru-RU" dirty="0" smtClean="0"/>
              <a:t> - в г. Каменске-Шахтинском </a:t>
            </a:r>
            <a:r>
              <a:rPr lang="ru-RU" sz="2500" dirty="0" smtClean="0"/>
              <a:t>(г.г. Донецк, Зверево, Гуково, Красный Сулин; </a:t>
            </a:r>
            <a:r>
              <a:rPr lang="ru-RU" sz="2500" dirty="0" err="1" smtClean="0"/>
              <a:t>Красносулинский</a:t>
            </a:r>
            <a:r>
              <a:rPr lang="ru-RU" sz="2500" dirty="0" smtClean="0"/>
              <a:t>, Каменский,</a:t>
            </a:r>
            <a:r>
              <a:rPr lang="ru-RU" sz="1600" dirty="0" smtClean="0"/>
              <a:t> </a:t>
            </a:r>
            <a:r>
              <a:rPr lang="ru-RU" sz="2500" dirty="0" err="1" smtClean="0"/>
              <a:t>Белокалитвенский</a:t>
            </a:r>
            <a:r>
              <a:rPr lang="ru-RU" sz="2500" dirty="0" smtClean="0"/>
              <a:t>)</a:t>
            </a:r>
          </a:p>
          <a:p>
            <a:pPr>
              <a:buNone/>
            </a:pPr>
            <a:r>
              <a:rPr lang="ru-RU" b="1" dirty="0" smtClean="0"/>
              <a:t>Северный </a:t>
            </a:r>
            <a:r>
              <a:rPr lang="ru-RU" dirty="0" smtClean="0"/>
              <a:t>– в г. Миллерово </a:t>
            </a:r>
            <a:r>
              <a:rPr lang="ru-RU" sz="2500" dirty="0" smtClean="0"/>
              <a:t>(Тарасовский, </a:t>
            </a:r>
            <a:r>
              <a:rPr lang="ru-RU" sz="2500" dirty="0" err="1" smtClean="0"/>
              <a:t>Чертковский</a:t>
            </a:r>
            <a:r>
              <a:rPr lang="ru-RU" sz="2500" dirty="0" smtClean="0"/>
              <a:t>, </a:t>
            </a:r>
            <a:r>
              <a:rPr lang="ru-RU" sz="2500" dirty="0" err="1" smtClean="0"/>
              <a:t>Верхне-Донской</a:t>
            </a:r>
            <a:r>
              <a:rPr lang="ru-RU" sz="2500" dirty="0" smtClean="0"/>
              <a:t>, Шолоховский,  </a:t>
            </a:r>
            <a:r>
              <a:rPr lang="ru-RU" sz="2500" dirty="0" err="1" smtClean="0"/>
              <a:t>Миллеровский</a:t>
            </a:r>
            <a:r>
              <a:rPr lang="ru-RU" sz="2500" dirty="0" smtClean="0"/>
              <a:t>, </a:t>
            </a:r>
            <a:r>
              <a:rPr lang="ru-RU" sz="2500" dirty="0" err="1" smtClean="0"/>
              <a:t>Кашарский</a:t>
            </a:r>
            <a:r>
              <a:rPr lang="ru-RU" sz="2500" dirty="0" smtClean="0"/>
              <a:t> р-ны)</a:t>
            </a:r>
          </a:p>
          <a:p>
            <a:pPr>
              <a:buNone/>
            </a:pPr>
            <a:r>
              <a:rPr lang="ru-RU" b="1" dirty="0" smtClean="0"/>
              <a:t>Северо-Восточный</a:t>
            </a:r>
            <a:r>
              <a:rPr lang="ru-RU" dirty="0" smtClean="0"/>
              <a:t> – г. Морозовск </a:t>
            </a:r>
            <a:r>
              <a:rPr lang="ru-RU" sz="2500" dirty="0" smtClean="0"/>
              <a:t>(</a:t>
            </a:r>
            <a:r>
              <a:rPr lang="ru-RU" sz="2500" dirty="0" err="1" smtClean="0"/>
              <a:t>Боковский</a:t>
            </a:r>
            <a:r>
              <a:rPr lang="ru-RU" sz="2500" dirty="0" smtClean="0"/>
              <a:t>, Советский, </a:t>
            </a:r>
            <a:r>
              <a:rPr lang="ru-RU" sz="2500" dirty="0" err="1" smtClean="0"/>
              <a:t>Обливский</a:t>
            </a:r>
            <a:r>
              <a:rPr lang="ru-RU" sz="2500" dirty="0" smtClean="0"/>
              <a:t>, </a:t>
            </a:r>
            <a:r>
              <a:rPr lang="ru-RU" sz="2500" dirty="0" err="1" smtClean="0"/>
              <a:t>Милютинский</a:t>
            </a:r>
            <a:r>
              <a:rPr lang="ru-RU" sz="2500" dirty="0" smtClean="0"/>
              <a:t>, Морозовский, Тацинский)</a:t>
            </a:r>
          </a:p>
          <a:p>
            <a:pPr>
              <a:buNone/>
            </a:pPr>
            <a:r>
              <a:rPr lang="ru-RU" b="1" dirty="0" smtClean="0"/>
              <a:t>Донской</a:t>
            </a:r>
            <a:r>
              <a:rPr lang="ru-RU" dirty="0" smtClean="0"/>
              <a:t> – г. </a:t>
            </a:r>
            <a:r>
              <a:rPr lang="ru-RU" dirty="0" err="1" smtClean="0"/>
              <a:t>Усть-Донецк</a:t>
            </a:r>
            <a:r>
              <a:rPr lang="ru-RU" dirty="0" smtClean="0"/>
              <a:t>, </a:t>
            </a:r>
            <a:r>
              <a:rPr lang="ru-RU" sz="2500" dirty="0" smtClean="0"/>
              <a:t>(Усть-Донецкий, Константиновский, </a:t>
            </a:r>
            <a:r>
              <a:rPr lang="ru-RU" sz="2500" dirty="0" err="1" smtClean="0"/>
              <a:t>Цимлянский</a:t>
            </a:r>
            <a:r>
              <a:rPr lang="ru-RU" sz="2500" dirty="0" smtClean="0"/>
              <a:t>,  Семикаракорский, Багаевский, Веселовский</a:t>
            </a:r>
            <a:r>
              <a:rPr lang="ru-RU" sz="2500" dirty="0" smtClean="0"/>
              <a:t>)</a:t>
            </a:r>
          </a:p>
          <a:p>
            <a:pPr>
              <a:buNone/>
            </a:pPr>
            <a:endParaRPr lang="ru-RU" sz="2500" cap="al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500" cap="all" dirty="0" smtClean="0">
                <a:solidFill>
                  <a:srgbClr val="FF0000"/>
                </a:solidFill>
              </a:rPr>
              <a:t>Взаимодействуют непосредственно с Исполнительным директором проектного офиса. Получают официальную информацию «из первых рук»</a:t>
            </a:r>
            <a:endParaRPr lang="ru-RU" sz="2500" cap="all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9002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п.2 "...обобщить практику реализации в организациях,  осуществляющих образовательную деятельность по основным общеобразовательным программам, а также в детских и молодежных общественных объединениях, проектов, направленных на массовое вовлечение учащихся в процесс изучения культур, традиций и обычаев народов, проживающих на территории соответствующего субъекта РФ»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3572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E1E1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"Поручения Президента Российской федерации  В.В. Путина № 371 от 27.02.2016 г</a:t>
            </a:r>
            <a:r>
              <a:rPr lang="ru-RU" sz="1800" dirty="0" smtClean="0">
                <a:solidFill>
                  <a:srgbClr val="1E1E1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81550"/>
            <a:ext cx="9144000" cy="207645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3571876"/>
            <a:ext cx="8215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Указ Президента РФ В.В. Путина от 1 июня 2012 г. № 761 «О национальной стратегии действий в интересах детей на 2012-2017 гг.».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Федеральная  целевая программа «Укрепление единства российской нации и этнокультурное развитие народов России» (2014-2020 гг.)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Мои документы\150 культур Дона_2017-2018\взаимодействие с ОНФ\Общероссийcкий_народный_фро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1110098" cy="89386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dirty="0" smtClean="0"/>
              <a:t>Координационный комитет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5"/>
            <a:ext cx="8229600" cy="257176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Координаторы национальных культурных групп (НКГ)</a:t>
            </a:r>
            <a:r>
              <a:rPr lang="ru-RU" sz="2000" dirty="0" smtClean="0"/>
              <a:t> – </a:t>
            </a:r>
            <a:r>
              <a:rPr lang="ru-RU" sz="2000" b="1" dirty="0" smtClean="0"/>
              <a:t>добровольцы</a:t>
            </a:r>
            <a:r>
              <a:rPr lang="ru-RU" sz="2000" dirty="0" smtClean="0"/>
              <a:t>, осуществляющие информационную поддержку образовательным организациям в рамках одной национальной культурной группы (всего 25 НКГ)</a:t>
            </a:r>
          </a:p>
          <a:p>
            <a:r>
              <a:rPr lang="ru-RU" sz="2000" b="1" dirty="0" smtClean="0"/>
              <a:t>Руководитель модульного оргкомитета </a:t>
            </a:r>
            <a:r>
              <a:rPr lang="ru-RU" sz="2000" dirty="0" smtClean="0"/>
              <a:t>– лицо, взявшее на себя ответственность за организацию конкурсной программы. Формирует состав оргкомитета, приглашает членов Жюри, формирует </a:t>
            </a:r>
            <a:r>
              <a:rPr lang="ru-RU" sz="2000" i="1" dirty="0" smtClean="0"/>
              <a:t>Календарный план конкурсной программы.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286124"/>
            <a:ext cx="84296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 Руководитель </a:t>
            </a:r>
            <a:r>
              <a:rPr lang="ru-RU" sz="2000" b="1" dirty="0" smtClean="0"/>
              <a:t>проектной группы образовательной организации </a:t>
            </a:r>
            <a:r>
              <a:rPr lang="ru-RU" sz="2000" dirty="0" smtClean="0"/>
              <a:t>–педагог</a:t>
            </a:r>
            <a:r>
              <a:rPr lang="ru-RU" sz="2000" dirty="0" smtClean="0"/>
              <a:t>, отвечающий за </a:t>
            </a:r>
            <a:r>
              <a:rPr lang="ru-RU" sz="2000" dirty="0" smtClean="0"/>
              <a:t>координацию </a:t>
            </a:r>
            <a:r>
              <a:rPr lang="ru-RU" sz="2000" dirty="0" smtClean="0"/>
              <a:t>проектной деятельности </a:t>
            </a:r>
            <a:r>
              <a:rPr lang="ru-RU" sz="2000" dirty="0" smtClean="0"/>
              <a:t>внутри образовательной организации. </a:t>
            </a:r>
            <a:r>
              <a:rPr lang="ru-RU" sz="2000" dirty="0" smtClean="0"/>
              <a:t>Получает информацию от  </a:t>
            </a:r>
            <a:r>
              <a:rPr lang="ru-RU" sz="2000" dirty="0" smtClean="0"/>
              <a:t>Координатора НКГ, от ответственного сотрудника муниципального образования (</a:t>
            </a:r>
            <a:r>
              <a:rPr lang="ru-RU" sz="2000" dirty="0" err="1" smtClean="0"/>
              <a:t>уо</a:t>
            </a:r>
            <a:r>
              <a:rPr lang="ru-RU" sz="2000" dirty="0" smtClean="0"/>
              <a:t>, </a:t>
            </a:r>
            <a:r>
              <a:rPr lang="ru-RU" sz="2000" dirty="0" err="1" smtClean="0"/>
              <a:t>оо</a:t>
            </a:r>
            <a:r>
              <a:rPr lang="ru-RU" sz="2000" dirty="0" smtClean="0"/>
              <a:t>) или от Министерства образования. Дополнительными информационными источниками являются официальный сайт проекта  </a:t>
            </a:r>
            <a:endParaRPr lang="ru-RU" sz="2000" i="1" dirty="0" smtClean="0"/>
          </a:p>
          <a:p>
            <a:r>
              <a:rPr lang="en-US" sz="2000" b="1" dirty="0" smtClean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150kulturdona.sfedu.ru</a:t>
            </a:r>
            <a:r>
              <a:rPr lang="ru-RU" sz="2000" b="1" dirty="0" smtClean="0"/>
              <a:t> и группа </a:t>
            </a:r>
            <a:r>
              <a:rPr lang="en-US" sz="2000" b="1" dirty="0" smtClean="0"/>
              <a:t>https://vk.com/project150kulturdona</a:t>
            </a:r>
            <a:endParaRPr lang="ru-RU" sz="2000" b="1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Наилучшее </a:t>
            </a:r>
            <a:r>
              <a:rPr lang="ru-RU" sz="2000" dirty="0" smtClean="0">
                <a:solidFill>
                  <a:srgbClr val="FF0000"/>
                </a:solidFill>
              </a:rPr>
              <a:t>решение – организовать проектную группу из педагогов разных предметных </a:t>
            </a:r>
            <a:r>
              <a:rPr lang="ru-RU" sz="2000" dirty="0" smtClean="0">
                <a:solidFill>
                  <a:srgbClr val="FF0000"/>
                </a:solidFill>
              </a:rPr>
              <a:t>областей</a:t>
            </a:r>
          </a:p>
          <a:p>
            <a:endParaRPr lang="ru-RU" dirty="0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 descr="D:\Мои документы\150 культур Дона_2017-2018\Анкеты\star bann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86058"/>
            <a:ext cx="1315817" cy="1411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4000528" cy="21431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Основное содержание  деятельности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координатора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– грамотное и своевременное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информирование образовательных организаций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осуществление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обратной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связи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86454"/>
            <a:ext cx="3286116" cy="107154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Шаг 1</a:t>
            </a:r>
            <a:r>
              <a:rPr lang="ru-RU" sz="1900" dirty="0" smtClean="0"/>
              <a:t> </a:t>
            </a:r>
            <a:r>
              <a:rPr lang="ru-RU" sz="1600" dirty="0" smtClean="0"/>
              <a:t>Познакомиться со своим </a:t>
            </a:r>
            <a:r>
              <a:rPr lang="ru-RU" sz="1600" b="1" dirty="0" smtClean="0"/>
              <a:t>координатором</a:t>
            </a:r>
            <a:r>
              <a:rPr lang="ru-RU" sz="1600" dirty="0" smtClean="0"/>
              <a:t> и</a:t>
            </a:r>
          </a:p>
          <a:p>
            <a:pPr algn="ctr">
              <a:buNone/>
            </a:pPr>
            <a:r>
              <a:rPr lang="ru-RU" sz="1600" dirty="0" smtClean="0"/>
              <a:t>узнать,  что нужно делать?</a:t>
            </a:r>
          </a:p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1600" b="1" dirty="0" smtClean="0"/>
              <a:t>Выбрать руководителя проектной группы!!!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214546" y="4786322"/>
            <a:ext cx="2643206" cy="1071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</a:rPr>
              <a:t>Шаг 2</a:t>
            </a:r>
            <a:r>
              <a:rPr lang="ru-RU" sz="2700" dirty="0" smtClean="0"/>
              <a:t> </a:t>
            </a:r>
            <a:r>
              <a:rPr lang="ru-RU" sz="2400" dirty="0" smtClean="0"/>
              <a:t>(Обучение)</a:t>
            </a:r>
          </a:p>
          <a:p>
            <a:pPr marR="0" lvl="0" indent="127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dirty="0" smtClean="0"/>
              <a:t>Выявить </a:t>
            </a:r>
            <a:r>
              <a:rPr lang="ru-RU" sz="2200" b="1" dirty="0" smtClean="0"/>
              <a:t>мотивы</a:t>
            </a:r>
            <a:r>
              <a:rPr lang="ru-RU" sz="2200" dirty="0" smtClean="0"/>
              <a:t>, помогающие включиться в проект педагогам и обучающимся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3071810"/>
            <a:ext cx="3786214" cy="140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Шаг 3</a:t>
            </a:r>
            <a:r>
              <a:rPr lang="ru-RU" sz="2000" dirty="0" smtClean="0"/>
              <a:t> </a:t>
            </a:r>
            <a:r>
              <a:rPr lang="ru-RU" sz="1500" dirty="0" smtClean="0"/>
              <a:t>(обучение)</a:t>
            </a:r>
          </a:p>
          <a:p>
            <a:pPr indent="12700">
              <a:lnSpc>
                <a:spcPct val="90000"/>
              </a:lnSpc>
              <a:spcBef>
                <a:spcPct val="20000"/>
              </a:spcBef>
            </a:pPr>
            <a:r>
              <a:rPr lang="ru-RU" sz="1500" dirty="0" smtClean="0"/>
              <a:t>Оценить ресурсы образовательной организации, чтобы понять, чем можете поделиться с другими? </a:t>
            </a:r>
          </a:p>
          <a:p>
            <a:pPr indent="12700">
              <a:lnSpc>
                <a:spcPct val="90000"/>
              </a:lnSpc>
              <a:spcBef>
                <a:spcPct val="20000"/>
              </a:spcBef>
            </a:pPr>
            <a:r>
              <a:rPr lang="ru-RU" sz="1500" dirty="0" smtClean="0"/>
              <a:t>В чем требуется поддержка</a:t>
            </a:r>
            <a:r>
              <a:rPr lang="ru-RU" dirty="0" smtClean="0"/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571612"/>
            <a:ext cx="1857388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Шаг 4 </a:t>
            </a:r>
            <a:r>
              <a:rPr lang="ru-RU" sz="1500" dirty="0" smtClean="0"/>
              <a:t>(Анкета)</a:t>
            </a:r>
          </a:p>
          <a:p>
            <a:pPr marR="0" lvl="0" indent="127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500" dirty="0" smtClean="0"/>
              <a:t>Рассказать  </a:t>
            </a:r>
            <a:r>
              <a:rPr lang="ru-RU" sz="1500" dirty="0" smtClean="0"/>
              <a:t>о </a:t>
            </a:r>
            <a:r>
              <a:rPr lang="ru-RU" sz="1500" dirty="0" smtClean="0"/>
              <a:t>своей Команде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142852"/>
            <a:ext cx="2428860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Шаг 5</a:t>
            </a:r>
            <a:r>
              <a:rPr lang="ru-RU" sz="2000" dirty="0" smtClean="0"/>
              <a:t> </a:t>
            </a:r>
          </a:p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500" dirty="0" smtClean="0"/>
              <a:t>(Календарный план)</a:t>
            </a:r>
          </a:p>
          <a:p>
            <a:pPr indent="127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500" dirty="0" smtClean="0"/>
              <a:t>Поделиться своими планами с </a:t>
            </a:r>
            <a:r>
              <a:rPr lang="ru-RU" sz="1500" dirty="0" smtClean="0"/>
              <a:t>проектным офисом через </a:t>
            </a:r>
            <a:r>
              <a:rPr lang="ru-RU" sz="1500" dirty="0" smtClean="0"/>
              <a:t>координатора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1472" y="557214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750199" y="5179231"/>
            <a:ext cx="78661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43108" y="4786322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928926" y="392906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86182" y="307181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785520" y="2357430"/>
            <a:ext cx="142955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00694" y="1643050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5964247" y="892951"/>
            <a:ext cx="150099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15140" y="142852"/>
            <a:ext cx="24288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928662" y="4929198"/>
            <a:ext cx="785818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???</a:t>
            </a:r>
            <a:endParaRPr lang="ru-RU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2357422" y="4143380"/>
            <a:ext cx="785818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!!!</a:t>
            </a:r>
            <a:endParaRPr lang="ru-RU" dirty="0" smtClean="0"/>
          </a:p>
        </p:txBody>
      </p:sp>
      <p:pic>
        <p:nvPicPr>
          <p:cNvPr id="40962" name="Picture 2" descr="D:\Мои документы\150 культур Дона_2017-2018\Анкеты\выясни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1250942" cy="1250942"/>
          </a:xfrm>
          <a:prstGeom prst="rect">
            <a:avLst/>
          </a:prstGeom>
          <a:noFill/>
        </p:spPr>
      </p:pic>
      <p:pic>
        <p:nvPicPr>
          <p:cNvPr id="45" name="Picture 2" descr="D:\Мои документы\150 культур Дона_2017-2018\Анкеты\depositphotos_10118067-stock-photo-smiley-peace-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1438" y="2285992"/>
            <a:ext cx="951584" cy="768337"/>
          </a:xfrm>
          <a:prstGeom prst="rect">
            <a:avLst/>
          </a:prstGeom>
          <a:noFill/>
        </p:spPr>
      </p:pic>
      <p:pic>
        <p:nvPicPr>
          <p:cNvPr id="40964" name="Picture 4" descr="D:\Мои документы\150 культур Дона_2017-2018\Анкеты\1f590-raskrytaia-lad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71480"/>
            <a:ext cx="1016000" cy="1016000"/>
          </a:xfrm>
          <a:prstGeom prst="rect">
            <a:avLst/>
          </a:prstGeom>
          <a:noFill/>
        </p:spPr>
      </p:pic>
      <p:pic>
        <p:nvPicPr>
          <p:cNvPr id="40965" name="Picture 5" descr="D:\Мои документы\150 культур Дона_2017-2018\Анкеты\tear-off-calendar_1f4c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5818" y="142852"/>
            <a:ext cx="738182" cy="738182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214282" y="0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Алгоритм действий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руководителя проектной группы образовательной организации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29190" y="4714884"/>
            <a:ext cx="4000496" cy="17820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indent="127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!!!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Координаторы </a:t>
            </a:r>
            <a:r>
              <a:rPr lang="ru-RU" dirty="0" smtClean="0">
                <a:solidFill>
                  <a:srgbClr val="C00000"/>
                </a:solidFill>
              </a:rPr>
              <a:t>проектных групп образовательных </a:t>
            </a:r>
            <a:r>
              <a:rPr lang="ru-RU" dirty="0" smtClean="0">
                <a:solidFill>
                  <a:srgbClr val="C00000"/>
                </a:solidFill>
              </a:rPr>
              <a:t>организаций </a:t>
            </a:r>
            <a:r>
              <a:rPr lang="ru-RU" dirty="0" smtClean="0"/>
              <a:t>(добровольцы) – ключевые фигуры проекта, соединяющие образовательную организацию с Проектным офисом</a:t>
            </a:r>
            <a:endParaRPr lang="ru-RU" dirty="0" smtClean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8683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Потребности проекта «150 культур Дона» в добровольческом участии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38600" cy="12858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Секретариат проекта</a:t>
            </a:r>
          </a:p>
          <a:p>
            <a:pPr indent="12700">
              <a:buNone/>
            </a:pPr>
            <a:r>
              <a:rPr lang="ru-RU" sz="2100" dirty="0" smtClean="0"/>
              <a:t>Подготовка Информационных писем, диплом, сертификатов, Благодарственных писем</a:t>
            </a:r>
            <a:endParaRPr lang="ru-RU" sz="21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5500702"/>
            <a:ext cx="9144000" cy="200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714620"/>
            <a:ext cx="45005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Координаторы – администраторы мероприятий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200" dirty="0" smtClean="0"/>
              <a:t>помощь руководителям модульных оргкомитетов в подготовке и проведении мероприятий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286124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Пресс-центр проекта </a:t>
            </a:r>
          </a:p>
          <a:p>
            <a:pPr algn="ctr"/>
            <a:r>
              <a:rPr lang="ru-RU" dirty="0" smtClean="0"/>
              <a:t>Связи со СМИ, запись мероприятий на видео, прямой эфир с мероприятий,  фоторепортажи, пресс- и </a:t>
            </a:r>
            <a:r>
              <a:rPr lang="ru-RU" dirty="0" err="1" smtClean="0"/>
              <a:t>пост-релизы</a:t>
            </a:r>
            <a:r>
              <a:rPr lang="ru-RU" dirty="0" smtClean="0"/>
              <a:t> мероприятий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285860"/>
            <a:ext cx="3429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Координаторы национальных культурных групп образовательных организаций -  </a:t>
            </a:r>
            <a:r>
              <a:rPr lang="ru-RU" dirty="0" smtClean="0"/>
              <a:t>информирование образовательных организаций, участвующие в проекте  о мероприятиях и новостях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4429132"/>
            <a:ext cx="8072494" cy="20717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Аналитический центр проекта:</a:t>
            </a:r>
          </a:p>
          <a:p>
            <a:pPr algn="ctr">
              <a:buNone/>
            </a:pPr>
            <a:r>
              <a:rPr lang="ru-RU" sz="1800" dirty="0" smtClean="0"/>
              <a:t>Статистический анализ участия образовательных организаций в конкурсах проекта;</a:t>
            </a:r>
          </a:p>
          <a:p>
            <a:pPr algn="ctr">
              <a:buNone/>
            </a:pPr>
            <a:r>
              <a:rPr lang="ru-RU" sz="1800" dirty="0" smtClean="0"/>
              <a:t>Вычисление индекса активности образовательных  организаций;</a:t>
            </a:r>
          </a:p>
          <a:p>
            <a:pPr algn="ctr">
              <a:buNone/>
            </a:pPr>
            <a:r>
              <a:rPr lang="ru-RU" sz="1800" dirty="0" smtClean="0"/>
              <a:t>Вычисления индекса качества участия организаций и физических лиц в проекте</a:t>
            </a:r>
          </a:p>
          <a:p>
            <a:pPr algn="ctr">
              <a:buNone/>
            </a:pPr>
            <a:endParaRPr lang="ru-RU" sz="18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Структура проектного офиса:</a:t>
            </a:r>
            <a:br>
              <a:rPr lang="ru-RU" sz="3600" dirty="0" smtClean="0"/>
            </a:br>
            <a:r>
              <a:rPr lang="ru-RU" sz="3600" b="1" dirty="0" smtClean="0"/>
              <a:t>Методический совет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Группа «Технологии управления проектной деятельностью»</a:t>
            </a:r>
          </a:p>
          <a:p>
            <a:r>
              <a:rPr lang="ru-RU" dirty="0" smtClean="0"/>
              <a:t>Группа «Методические подходы к этнокультурному образованию»</a:t>
            </a:r>
          </a:p>
          <a:p>
            <a:r>
              <a:rPr lang="ru-RU" dirty="0" smtClean="0"/>
              <a:t>Группа «Формы образовательной деятельности»</a:t>
            </a:r>
          </a:p>
          <a:p>
            <a:r>
              <a:rPr lang="ru-RU" dirty="0" smtClean="0"/>
              <a:t>Группа «Естественнонаучное сопровождение проекта»</a:t>
            </a:r>
          </a:p>
          <a:p>
            <a:r>
              <a:rPr lang="ru-RU" dirty="0" smtClean="0"/>
              <a:t>Группа «Творческая деятельность учащихся»</a:t>
            </a:r>
          </a:p>
          <a:p>
            <a:r>
              <a:rPr lang="ru-RU" dirty="0" smtClean="0"/>
              <a:t>Группа «Научно-исследовательская деятельность учащихся»</a:t>
            </a:r>
          </a:p>
          <a:p>
            <a:r>
              <a:rPr lang="ru-RU" dirty="0" smtClean="0"/>
              <a:t>Группа «Гражданская активность обучающихся»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Структура Проектного офиса:</a:t>
            </a:r>
            <a:br>
              <a:rPr lang="ru-RU" sz="3600" dirty="0" smtClean="0"/>
            </a:br>
            <a:r>
              <a:rPr lang="ru-RU" sz="3600" b="1" dirty="0" smtClean="0"/>
              <a:t>Консультационные советы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Консультационный совет  НКА</a:t>
            </a:r>
          </a:p>
          <a:p>
            <a:r>
              <a:rPr lang="ru-RU" dirty="0" smtClean="0"/>
              <a:t>Консультационный совет вузов</a:t>
            </a:r>
          </a:p>
          <a:p>
            <a:r>
              <a:rPr lang="ru-RU" dirty="0" smtClean="0"/>
              <a:t>Консультационный совет </a:t>
            </a:r>
            <a:r>
              <a:rPr lang="ru-RU" dirty="0" err="1" smtClean="0"/>
              <a:t>сузов</a:t>
            </a:r>
            <a:endParaRPr lang="ru-RU" dirty="0" smtClean="0"/>
          </a:p>
          <a:p>
            <a:r>
              <a:rPr lang="ru-RU" dirty="0" smtClean="0"/>
              <a:t>Консультационный совет общеобразовательных организаций</a:t>
            </a:r>
          </a:p>
          <a:p>
            <a:r>
              <a:rPr lang="ru-RU" dirty="0" smtClean="0"/>
              <a:t>Консультационный совет учреждений дополнительного образования</a:t>
            </a:r>
          </a:p>
          <a:p>
            <a:r>
              <a:rPr lang="ru-RU" dirty="0" smtClean="0"/>
              <a:t>Консультационный совет специализированных образовательных учреждений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проектного офиса: </a:t>
            </a:r>
            <a:r>
              <a:rPr lang="ru-RU" b="1" dirty="0" smtClean="0"/>
              <a:t>Экспертный совет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720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Научно-методическая экспертиза управления проектом</a:t>
            </a:r>
          </a:p>
          <a:p>
            <a:r>
              <a:rPr lang="ru-RU" dirty="0" smtClean="0"/>
              <a:t>Научно-методическая экспертиза качества взаимодействия государственных организаций и институтов гражданского общества</a:t>
            </a:r>
          </a:p>
          <a:p>
            <a:r>
              <a:rPr lang="ru-RU" dirty="0" smtClean="0"/>
              <a:t>Научно-методическая экспертиза качества вовлеченности детей и молодежи в этнокультурную деятельность</a:t>
            </a:r>
          </a:p>
          <a:p>
            <a:r>
              <a:rPr lang="ru-RU" dirty="0" smtClean="0"/>
              <a:t>Научно-педагогическая экспертиза результатов образовательной деятельности</a:t>
            </a:r>
          </a:p>
          <a:p>
            <a:r>
              <a:rPr lang="ru-RU" dirty="0" smtClean="0"/>
              <a:t>Экспертиза качества профессионально-кадрового сопровождения проекта</a:t>
            </a:r>
          </a:p>
          <a:p>
            <a:r>
              <a:rPr lang="ru-RU" dirty="0" smtClean="0"/>
              <a:t>Экспертиза качества учебно-методического сопровождения проектной и образовательной деятельности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Структура проектного офиса: </a:t>
            </a:r>
            <a:br>
              <a:rPr lang="ru-RU" sz="3600" dirty="0" smtClean="0"/>
            </a:br>
            <a:r>
              <a:rPr lang="ru-RU" sz="3600" b="1" dirty="0" smtClean="0"/>
              <a:t>Сектор Творческих проектов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Организация условий </a:t>
            </a:r>
            <a:r>
              <a:rPr lang="ru-RU" dirty="0" smtClean="0"/>
              <a:t>для реализации творческих проектов (помещение, кадры, мотивация обучающихся)</a:t>
            </a:r>
          </a:p>
          <a:p>
            <a:r>
              <a:rPr lang="ru-RU" b="1" dirty="0" smtClean="0"/>
              <a:t>Организация творческих конкурсов</a:t>
            </a:r>
            <a:r>
              <a:rPr lang="ru-RU" dirty="0" smtClean="0"/>
              <a:t>. Привлечение творческих педагогов и организаторов к участию в  работе организационных комитетов</a:t>
            </a:r>
          </a:p>
          <a:p>
            <a:r>
              <a:rPr lang="ru-RU" b="1" dirty="0" smtClean="0"/>
              <a:t>Привлечение экспертов </a:t>
            </a:r>
            <a:r>
              <a:rPr lang="ru-RU" dirty="0" smtClean="0"/>
              <a:t>к работе в Жюри творческих конкурсов </a:t>
            </a:r>
            <a:endParaRPr lang="ru-RU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Структура проектного офиса: </a:t>
            </a:r>
            <a:r>
              <a:rPr lang="ru-RU" sz="3600" b="1" dirty="0" smtClean="0"/>
              <a:t>Сектор</a:t>
            </a:r>
            <a:r>
              <a:rPr lang="ru-RU" sz="3600" dirty="0" smtClean="0"/>
              <a:t> </a:t>
            </a:r>
            <a:r>
              <a:rPr lang="ru-RU" sz="3600" b="1" dirty="0" smtClean="0"/>
              <a:t>Научно-исследовательских проектов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Организация условий </a:t>
            </a:r>
            <a:r>
              <a:rPr lang="ru-RU" dirty="0" smtClean="0"/>
              <a:t>для реализации научно-исследовательских проектов (темы, научные консультанты, мотивация обучающихся)</a:t>
            </a:r>
          </a:p>
          <a:p>
            <a:r>
              <a:rPr lang="ru-RU" b="1" dirty="0" smtClean="0"/>
              <a:t>Организация конкурсов НИР</a:t>
            </a:r>
            <a:r>
              <a:rPr lang="ru-RU" dirty="0" smtClean="0"/>
              <a:t>. Привлечение педагогов и научных консультантов к участию в  работе организационных комитетов </a:t>
            </a:r>
          </a:p>
          <a:p>
            <a:r>
              <a:rPr lang="ru-RU" b="1" dirty="0" smtClean="0"/>
              <a:t>Привлечение экспертов </a:t>
            </a:r>
            <a:r>
              <a:rPr lang="ru-RU" dirty="0" smtClean="0"/>
              <a:t>к работе в Жюри конкурсов НИР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проектного офиса: </a:t>
            </a:r>
            <a:br>
              <a:rPr lang="ru-RU" dirty="0" smtClean="0"/>
            </a:br>
            <a:r>
              <a:rPr lang="ru-RU" b="1" dirty="0" smtClean="0"/>
              <a:t>Сектор</a:t>
            </a:r>
            <a:r>
              <a:rPr lang="ru-RU" dirty="0" smtClean="0"/>
              <a:t> </a:t>
            </a:r>
            <a:r>
              <a:rPr lang="ru-RU" b="1" dirty="0" smtClean="0"/>
              <a:t>спортивных проектов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Организация условий </a:t>
            </a:r>
            <a:r>
              <a:rPr lang="ru-RU" dirty="0" smtClean="0"/>
              <a:t>для реализации спортивных проектов (спортивные площадки, кадры, мотивация обучающихся)</a:t>
            </a:r>
          </a:p>
          <a:p>
            <a:r>
              <a:rPr lang="ru-RU" b="1" dirty="0" smtClean="0"/>
              <a:t>Организация  соревнований по национальным забавам и подвижным играм</a:t>
            </a:r>
            <a:r>
              <a:rPr lang="ru-RU" dirty="0" smtClean="0"/>
              <a:t>. Привлечение педагогов и представителей от спортивных организаций к участию в  работе организационных комитетов</a:t>
            </a:r>
          </a:p>
          <a:p>
            <a:r>
              <a:rPr lang="ru-RU" b="1" dirty="0" smtClean="0"/>
              <a:t>Привлечение спортсменов </a:t>
            </a:r>
            <a:r>
              <a:rPr lang="ru-RU" dirty="0" smtClean="0"/>
              <a:t>к работе в Судейской коллегии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проектного офиса:</a:t>
            </a:r>
            <a:br>
              <a:rPr lang="ru-RU" sz="2800" dirty="0" smtClean="0"/>
            </a:br>
            <a:r>
              <a:rPr lang="ru-RU" sz="2800" b="1" dirty="0" smtClean="0"/>
              <a:t> Сектор продвижения системы этнокультурного образования и проектной деятельности  в информационной среде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715436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Организация  устойчивого взаимодействия со СМИ</a:t>
            </a:r>
          </a:p>
          <a:p>
            <a:r>
              <a:rPr lang="ru-RU" sz="2400" dirty="0" smtClean="0"/>
              <a:t>Организация постоянного присутствия проекта в социальных сетях</a:t>
            </a:r>
          </a:p>
          <a:p>
            <a:r>
              <a:rPr lang="ru-RU" sz="2400" dirty="0" smtClean="0"/>
              <a:t>Организация официального сайта проекта</a:t>
            </a:r>
          </a:p>
          <a:p>
            <a:r>
              <a:rPr lang="ru-RU" sz="2400" dirty="0" smtClean="0"/>
              <a:t>Организация эффективного информационного  взаимодействия по всей цепочке управления проектом от Руководителей проекта до исполнителей и потребителей продукта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cap="all" dirty="0" smtClean="0"/>
              <a:t>Постановление Правительства Российской Федерации от 29.12.2016 № 1532</a:t>
            </a:r>
            <a:endParaRPr lang="ru-RU" sz="2800" dirty="0" smtClean="0"/>
          </a:p>
          <a:p>
            <a:pPr algn="ctr">
              <a:buNone/>
            </a:pPr>
            <a:r>
              <a:rPr lang="ru-RU" b="1" dirty="0" smtClean="0"/>
              <a:t>Ответственный исполнитель</a:t>
            </a: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b="1" dirty="0" smtClean="0"/>
              <a:t>Федеральное агентство по делам национальностей</a:t>
            </a:r>
          </a:p>
          <a:p>
            <a:endParaRPr lang="ru-RU" dirty="0"/>
          </a:p>
        </p:txBody>
      </p:sp>
      <p:pic>
        <p:nvPicPr>
          <p:cNvPr id="12" name="Picture 2" descr="D:\Мои документы\150 культур Дона_2018-2019\задача 1 ЧИНОВНИКИ Обеспечение эффективного взаимодействия органов власти с институтами гражданского общества\Комитет по молодежной политике\Росмолодеж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14818"/>
            <a:ext cx="1928826" cy="1004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Государственная программа</a:t>
            </a:r>
            <a:br>
              <a:rPr lang="ru-RU" sz="2700" dirty="0" smtClean="0"/>
            </a:br>
            <a:r>
              <a:rPr lang="ru-RU" sz="2700" dirty="0" smtClean="0"/>
              <a:t> «</a:t>
            </a:r>
            <a:r>
              <a:rPr lang="ru-RU" sz="2700" cap="all" dirty="0" smtClean="0"/>
              <a:t>Реализация государственной национальной политики»</a:t>
            </a:r>
            <a:br>
              <a:rPr lang="ru-RU" sz="2700" cap="all" dirty="0" smtClean="0"/>
            </a:br>
            <a:r>
              <a:rPr lang="ru-RU" sz="2700" cap="all" dirty="0" smtClean="0"/>
              <a:t>2016-2025</a:t>
            </a:r>
            <a:r>
              <a:rPr lang="ru-RU" sz="2700" dirty="0" smtClean="0"/>
              <a:t>г.г</a:t>
            </a:r>
            <a:r>
              <a:rPr lang="ru-RU" sz="2700" cap="all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6286520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https://programs.gov.ru/Portal/programs/passport/46</a:t>
            </a:r>
          </a:p>
        </p:txBody>
      </p:sp>
      <p:pic>
        <p:nvPicPr>
          <p:cNvPr id="5" name="Рисунок 4" descr="https://programs.gov.ru/Portal/img/foivs_icons/B0523A86-838E-4949-B44B-F528AC7874E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571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rograms.gov.ru/Portal/img/foivs_icons/FE868414-F42D-4598-AB95-6789F6D59AC8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429132"/>
            <a:ext cx="57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rograms.gov.ru/Portal/img/foivs_icons/22691569-3DAF-45BA-A65D-AB8769216ED6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35769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rograms.gov.ru/Portal/img/foivs_icons/37C512D5-FF79-44C2-8821-C7AB2FB112F3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429132"/>
            <a:ext cx="571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rograms.gov.ru/Portal/img/foivs_icons/03B90B11-0406-4F3A-B736-C8B5CB587481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357694"/>
            <a:ext cx="785814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programs.gov.ru/Portal/img/foivs_icons/E52719D0-37B8-403B-A70B-3648B669A5E8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4429132"/>
            <a:ext cx="571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programs.gov.ru/Portal/img/foivs_icons/1EB984FB-5978-449E-A4D7-857EAFFC26F7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500" y="4429132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5000636"/>
            <a:ext cx="1143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Управление делами Президента Российской Федерации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57290" y="5000636"/>
            <a:ext cx="1214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Министерство внутренних дел Российской Федерации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00298" y="5000636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Федеральное агентство по печати и массовым коммуникациям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643306" y="5072074"/>
            <a:ext cx="1143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Министерство культуры Российской Федерации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714876" y="5072074"/>
            <a:ext cx="1143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Федеральное агентство по туризму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857884" y="5143512"/>
            <a:ext cx="12858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Министерство образования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науки Российской Федерации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https://programs.gov.ru/Portal/img/foivs_icons/07E28866-7C74-4ECD-8EDC-A7C945F9B4F5.pn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00166" y="4500570"/>
            <a:ext cx="7143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929454" y="5143512"/>
            <a:ext cx="1071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Федеральное агентство по делам молодежи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43966" y="5143512"/>
            <a:ext cx="500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МГУ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7929586" y="5143512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СПбГУ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Структура проектного офиса:</a:t>
            </a:r>
            <a:br>
              <a:rPr lang="ru-RU" sz="3600" dirty="0" smtClean="0"/>
            </a:br>
            <a:r>
              <a:rPr lang="ru-RU" sz="3600" b="1" dirty="0" smtClean="0"/>
              <a:t>Сектор обучающих  проектов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ru-RU" dirty="0" smtClean="0"/>
              <a:t>Организация взаимодействия  между разработчиками обучающих программ и потенциальными потребителями; </a:t>
            </a:r>
          </a:p>
          <a:p>
            <a:r>
              <a:rPr lang="ru-RU" dirty="0" smtClean="0"/>
              <a:t>Организация областных интерактивных уроков;</a:t>
            </a:r>
          </a:p>
          <a:p>
            <a:r>
              <a:rPr lang="ru-RU" dirty="0" smtClean="0"/>
              <a:t>Организация тематических мастер-классов;</a:t>
            </a:r>
          </a:p>
          <a:p>
            <a:r>
              <a:rPr lang="ru-RU" dirty="0" smtClean="0"/>
              <a:t>Организация выездных обучающих программ.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81550"/>
            <a:ext cx="9144000" cy="2076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66" cy="11429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Проектная группа  образовательной организации </a:t>
            </a:r>
            <a:br>
              <a:rPr lang="ru-RU" sz="3200" b="1" dirty="0" smtClean="0"/>
            </a:br>
            <a:r>
              <a:rPr lang="ru-RU" sz="2200" b="1" dirty="0" smtClean="0"/>
              <a:t>(организационная единица управления проектом)</a:t>
            </a:r>
            <a:endParaRPr lang="ru-RU" sz="2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Цель - Массовое </a:t>
            </a:r>
            <a:r>
              <a:rPr lang="ru-RU" sz="2000" dirty="0" smtClean="0"/>
              <a:t>вовлечение обучающихся образовательных организаций в процесс сохранения многонационального культурного наследия России</a:t>
            </a:r>
          </a:p>
          <a:p>
            <a:pPr algn="ctr">
              <a:buNone/>
            </a:pPr>
            <a:r>
              <a:rPr lang="ru-RU" sz="2000" u="sng" dirty="0" smtClean="0"/>
              <a:t>Результат достижим только в образовательной организации</a:t>
            </a:r>
            <a:r>
              <a:rPr lang="ru-RU" sz="2000" dirty="0" smtClean="0"/>
              <a:t>: </a:t>
            </a:r>
          </a:p>
          <a:p>
            <a:pPr>
              <a:buNone/>
            </a:pPr>
            <a:r>
              <a:rPr lang="ru-RU" sz="2000" dirty="0" smtClean="0"/>
              <a:t>1) при освоении основных общеобразовательным программ в рамках классно-урочной деятельности на уроках проводятся тематические уроки: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Обществознание    История   География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Литература</a:t>
            </a: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Русский язык Иностранный язык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МХК     Музыка   ИЗО,  Технология, Физкультура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2) В процессе  внеурочной деятельности (фестивали, конкурсы, спортивные состязания, краеведческая работа) </a:t>
            </a:r>
            <a:r>
              <a:rPr lang="ru-RU" sz="2000" dirty="0" smtClean="0"/>
              <a:t>подключаются учреждения дополнительного образования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3) </a:t>
            </a:r>
            <a:r>
              <a:rPr lang="ru-RU" sz="2000" b="1" dirty="0" smtClean="0">
                <a:solidFill>
                  <a:schemeClr val="bg1"/>
                </a:solidFill>
              </a:rPr>
              <a:t>При освоении программ дополнительного образования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обучение работе в команде (проектной группе);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обучение управлению проектной деятельностью;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Обучение методам гражданской и культурной коммуникации;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обучение методам сохранения культурного наследия;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профессиональная ориентация</a:t>
            </a:r>
            <a:r>
              <a:rPr lang="ru-RU" sz="24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приобретение личного опыта в проектной деятельности и  социально-культурных коммуникациях и др.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5214950"/>
            <a:ext cx="9144000" cy="20764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Обучение проектной деятельности в образовательной организации</a:t>
            </a:r>
            <a:endParaRPr lang="ru-RU" sz="3600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Обучение  взаимодействию  с институтами гражданского общества.  Формирование национально-гражданской идентичности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35758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Данная форма этнокультурного образования направлена на приобретения опыта взаимодействия с   институтами гражданского общества (общественных объединений, некоммерческих учреждений и предпринимательского сообщества).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81550"/>
            <a:ext cx="9144000" cy="207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786190"/>
            <a:ext cx="8286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Вызов</a:t>
            </a:r>
            <a:r>
              <a:rPr lang="ru-RU" dirty="0" smtClean="0"/>
              <a:t>: необходим поиск современных взаимовыгодных форм сотрудничества с национальными культурными автономиями Ростовской области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7972452" cy="3143272"/>
          </a:xfrm>
        </p:spPr>
        <p:txBody>
          <a:bodyPr/>
          <a:lstStyle/>
          <a:p>
            <a:r>
              <a:rPr lang="ru-RU" b="1" dirty="0" smtClean="0"/>
              <a:t>национально</a:t>
            </a:r>
            <a:r>
              <a:rPr lang="ru-RU" dirty="0" smtClean="0"/>
              <a:t>-</a:t>
            </a:r>
            <a:r>
              <a:rPr lang="ru-RU" b="1" dirty="0" smtClean="0"/>
              <a:t>гражданская</a:t>
            </a:r>
            <a:r>
              <a:rPr lang="ru-RU" dirty="0" smtClean="0"/>
              <a:t> </a:t>
            </a:r>
            <a:r>
              <a:rPr lang="ru-RU" b="1" dirty="0" smtClean="0"/>
              <a:t>идентичность</a:t>
            </a:r>
            <a:r>
              <a:rPr lang="ru-RU" dirty="0" smtClean="0"/>
              <a:t> — индивидуальное чувство принадлежности к общности граждан конкретного государства, позволяющее </a:t>
            </a:r>
            <a:r>
              <a:rPr lang="ru-RU" b="1" dirty="0" smtClean="0"/>
              <a:t>гражданской</a:t>
            </a:r>
            <a:r>
              <a:rPr lang="ru-RU" dirty="0" smtClean="0"/>
              <a:t> общности действовать в качестве коллективного субъекта.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81550"/>
            <a:ext cx="9144000" cy="2076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3429000"/>
            <a:ext cx="821537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При традиционном в русском языке подходе к нации как этапу развития этноса, </a:t>
            </a:r>
            <a:r>
              <a:rPr lang="ru-RU" b="1" dirty="0" smtClean="0"/>
              <a:t>понятия национальной и гражданской идентичности не эквивалентны </a:t>
            </a:r>
            <a:r>
              <a:rPr lang="ru-RU" dirty="0" smtClean="0"/>
              <a:t>и могут поддерживать друг друга для представителей титульных народов и находиться в противостоянии для </a:t>
            </a:r>
            <a:r>
              <a:rPr lang="ru-RU" dirty="0" err="1" smtClean="0"/>
              <a:t>нетитульных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78579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Способы достижения  цели проекта средствами институтов гражданского общества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1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72"/>
                <a:gridCol w="1292673"/>
                <a:gridCol w="1325231"/>
                <a:gridCol w="1546103"/>
                <a:gridCol w="1546103"/>
                <a:gridCol w="1413519"/>
              </a:tblGrid>
              <a:tr h="1124362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Укрепление российской гражданской идентичности на основе духовно-нравственных и культурных ценностей народов Российской Федерации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761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Национальные культурные автономии</a:t>
                      </a:r>
                      <a:r>
                        <a:rPr lang="ru-RU" sz="1400" dirty="0" smtClean="0"/>
                        <a:t>:</a:t>
                      </a:r>
                    </a:p>
                    <a:p>
                      <a:r>
                        <a:rPr lang="ru-RU" sz="1400" dirty="0" smtClean="0"/>
                        <a:t>Совместные мероприятия</a:t>
                      </a:r>
                    </a:p>
                    <a:p>
                      <a:r>
                        <a:rPr lang="ru-RU" sz="1400" dirty="0" smtClean="0"/>
                        <a:t>Консультации                            ( аутентичность и соответствие)</a:t>
                      </a:r>
                    </a:p>
                    <a:p>
                      <a:r>
                        <a:rPr lang="ru-RU" sz="1400" dirty="0" smtClean="0"/>
                        <a:t>Поддержка (участие в конкурсах в качестве членов Жюри)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Творческие союзы и фонды: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и продвижение лучших творческих проектов;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объединения: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и продвижение спортивных проектов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Военно-патриотические клубы: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Реконструкция событий;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Дней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Памяти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Научно-исследовательские  объединения: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этнографических экспедициях;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архивные исследования;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социальные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Экологические объединения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социальной адаптации через национальные практики и ремесла 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857760"/>
            <a:ext cx="9144000" cy="200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Множественность задач требует создания соответствующей структуры управления проектом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361474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100" dirty="0" smtClean="0"/>
              <a:t>1) </a:t>
            </a:r>
            <a:r>
              <a:rPr lang="ru-RU" sz="3100" b="1" dirty="0" smtClean="0"/>
              <a:t>Управление деятельностью </a:t>
            </a:r>
            <a:r>
              <a:rPr lang="ru-RU" sz="3100" dirty="0" smtClean="0">
                <a:solidFill>
                  <a:srgbClr val="0070C0"/>
                </a:solidFill>
              </a:rPr>
              <a:t>образовательных организаций</a:t>
            </a:r>
          </a:p>
          <a:p>
            <a:pPr>
              <a:buNone/>
            </a:pPr>
            <a:r>
              <a:rPr lang="ru-RU" sz="3100" dirty="0" smtClean="0"/>
              <a:t>2) </a:t>
            </a:r>
            <a:r>
              <a:rPr lang="ru-RU" sz="3100" b="1" dirty="0" smtClean="0"/>
              <a:t>Управление интеллектуальным ресурсом </a:t>
            </a:r>
            <a:r>
              <a:rPr lang="ru-RU" sz="3100" dirty="0" smtClean="0"/>
              <a:t>– учебно-методическое сопровождение проекта в соответствии с  современными требованиями  модернизации образования (</a:t>
            </a:r>
            <a:r>
              <a:rPr lang="ru-RU" sz="3100" dirty="0" smtClean="0">
                <a:solidFill>
                  <a:srgbClr val="FF0000"/>
                </a:solidFill>
              </a:rPr>
              <a:t>участие экспертов, специалистов вузов и </a:t>
            </a:r>
            <a:r>
              <a:rPr lang="ru-RU" sz="3100" dirty="0" err="1" smtClean="0">
                <a:solidFill>
                  <a:srgbClr val="FF0000"/>
                </a:solidFill>
              </a:rPr>
              <a:t>сузов</a:t>
            </a:r>
            <a:r>
              <a:rPr lang="ru-RU" sz="3100" dirty="0" smtClean="0"/>
              <a:t>)</a:t>
            </a:r>
          </a:p>
          <a:p>
            <a:pPr>
              <a:buNone/>
            </a:pPr>
            <a:r>
              <a:rPr lang="ru-RU" sz="3100" dirty="0" smtClean="0"/>
              <a:t>3) </a:t>
            </a:r>
            <a:r>
              <a:rPr lang="ru-RU" sz="3100" b="1" dirty="0" smtClean="0"/>
              <a:t>Управление добровольческим ресурсом </a:t>
            </a:r>
            <a:r>
              <a:rPr lang="ru-RU" sz="3100" dirty="0" smtClean="0"/>
              <a:t>в соответствии с процессами самоорганизации добровольческой деятельности </a:t>
            </a:r>
            <a:r>
              <a:rPr lang="ru-RU" sz="3100" dirty="0" smtClean="0">
                <a:solidFill>
                  <a:srgbClr val="00B050"/>
                </a:solidFill>
              </a:rPr>
              <a:t>(участие общественных объединений и добровольцев)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81550"/>
            <a:ext cx="9144000" cy="20764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2"/>
          <p:cNvSpPr>
            <a:spLocks noChangeArrowheads="1"/>
          </p:cNvSpPr>
          <p:nvPr/>
        </p:nvSpPr>
        <p:spPr bwMode="auto">
          <a:xfrm>
            <a:off x="3000364" y="2857496"/>
            <a:ext cx="4286248" cy="12144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Научно-популярный марафон </a:t>
            </a:r>
            <a:r>
              <a:rPr lang="ru-RU" sz="1400" dirty="0" smtClean="0">
                <a:solidFill>
                  <a:srgbClr val="373737"/>
                </a:solidFill>
                <a:latin typeface="Trebuchet MS" pitchFamily="34" charset="0"/>
              </a:rPr>
              <a:t>«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Экологический след Этноса. 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Национальные традиции природопользования 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на Дону»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Овал 9"/>
          <p:cNvSpPr>
            <a:spLocks noChangeArrowheads="1"/>
          </p:cNvSpPr>
          <p:nvPr/>
        </p:nvSpPr>
        <p:spPr bwMode="auto">
          <a:xfrm>
            <a:off x="1643042" y="3071810"/>
            <a:ext cx="2357454" cy="857256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rebuchet MS" pitchFamily="34" charset="0"/>
              </a:rPr>
              <a:t>«Недели национальных  культур Дона»</a:t>
            </a:r>
            <a:endParaRPr lang="ru-RU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72547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Содержание и формы участия в </a:t>
            </a:r>
            <a:r>
              <a:rPr lang="ru-RU" sz="3200" dirty="0" err="1" smtClean="0"/>
              <a:t>этнокультурнм</a:t>
            </a:r>
            <a:r>
              <a:rPr lang="ru-RU" sz="3200" dirty="0" smtClean="0"/>
              <a:t> образовании</a:t>
            </a:r>
            <a:endParaRPr lang="ru-RU" sz="32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928926" y="1000108"/>
            <a:ext cx="2757478" cy="1428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ЮФУ – оператор проекта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методического и экспертного сопровождения проекта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вал 9"/>
          <p:cNvSpPr>
            <a:spLocks noChangeArrowheads="1"/>
          </p:cNvSpPr>
          <p:nvPr/>
        </p:nvSpPr>
        <p:spPr bwMode="auto">
          <a:xfrm>
            <a:off x="0" y="3071810"/>
            <a:ext cx="2143140" cy="71438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rebuchet MS" pitchFamily="34" charset="0"/>
              </a:rPr>
              <a:t>Интерактивные уроки</a:t>
            </a:r>
            <a:endParaRPr lang="ru-RU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Овал 10"/>
          <p:cNvSpPr>
            <a:spLocks noChangeArrowheads="1"/>
          </p:cNvSpPr>
          <p:nvPr/>
        </p:nvSpPr>
        <p:spPr bwMode="auto">
          <a:xfrm>
            <a:off x="0" y="4143380"/>
            <a:ext cx="3000364" cy="128588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latin typeface="Trebuchet MS" pitchFamily="34" charset="0"/>
              </a:rPr>
              <a:t>Театральный	 фестиваль  школьных театров и детских театральных студий «Золотые зерна</a:t>
            </a:r>
            <a:r>
              <a:rPr lang="ru-RU" sz="1600" dirty="0" smtClean="0">
                <a:solidFill>
                  <a:srgbClr val="FFFF00"/>
                </a:solidFill>
                <a:latin typeface="Trebuchet MS" pitchFamily="34" charset="0"/>
              </a:rPr>
              <a:t>»</a:t>
            </a:r>
            <a:endParaRPr lang="ru-RU" sz="1600" dirty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10" name="Овал 12"/>
          <p:cNvSpPr>
            <a:spLocks noChangeArrowheads="1"/>
          </p:cNvSpPr>
          <p:nvPr/>
        </p:nvSpPr>
        <p:spPr bwMode="auto">
          <a:xfrm>
            <a:off x="3143240" y="5572116"/>
            <a:ext cx="2786050" cy="1285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373737"/>
                </a:solidFill>
                <a:latin typeface="Trebuchet MS" pitchFamily="34" charset="0"/>
              </a:rPr>
              <a:t>Чемпионат Ростовской области по </a:t>
            </a:r>
            <a:r>
              <a:rPr lang="ru-RU" sz="1400" dirty="0" err="1" smtClean="0">
                <a:solidFill>
                  <a:srgbClr val="373737"/>
                </a:solidFill>
                <a:latin typeface="Trebuchet MS" pitchFamily="34" charset="0"/>
              </a:rPr>
              <a:t>этноспортивным</a:t>
            </a:r>
            <a:r>
              <a:rPr lang="ru-RU" sz="1400" dirty="0" smtClean="0">
                <a:solidFill>
                  <a:srgbClr val="373737"/>
                </a:solidFill>
                <a:latin typeface="Trebuchet MS" pitchFamily="34" charset="0"/>
              </a:rPr>
              <a:t> играм</a:t>
            </a:r>
          </a:p>
          <a:p>
            <a:pPr algn="ctr"/>
            <a:r>
              <a:rPr lang="ru-RU" sz="1400" dirty="0" smtClean="0">
                <a:solidFill>
                  <a:srgbClr val="373737"/>
                </a:solidFill>
                <a:latin typeface="Trebuchet MS" pitchFamily="34" charset="0"/>
              </a:rPr>
              <a:t>«Игры нашего двора»</a:t>
            </a:r>
            <a:endParaRPr lang="ru-RU" sz="1400" dirty="0">
              <a:solidFill>
                <a:srgbClr val="373737"/>
              </a:solidFill>
              <a:latin typeface="Trebuchet MS" pitchFamily="34" charset="0"/>
            </a:endParaRPr>
          </a:p>
        </p:txBody>
      </p:sp>
      <p:sp>
        <p:nvSpPr>
          <p:cNvPr id="12" name="Овал 9"/>
          <p:cNvSpPr>
            <a:spLocks noChangeArrowheads="1"/>
          </p:cNvSpPr>
          <p:nvPr/>
        </p:nvSpPr>
        <p:spPr bwMode="auto">
          <a:xfrm>
            <a:off x="2428860" y="4143380"/>
            <a:ext cx="2522535" cy="1285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373737"/>
                </a:solidFill>
                <a:latin typeface="Trebuchet MS" pitchFamily="34" charset="0"/>
              </a:rPr>
              <a:t>Этнографический диктант</a:t>
            </a:r>
            <a:endParaRPr lang="ru-RU" sz="1400" dirty="0">
              <a:solidFill>
                <a:srgbClr val="373737"/>
              </a:solidFill>
              <a:latin typeface="Trebuchet MS" pitchFamily="34" charset="0"/>
            </a:endParaRPr>
          </a:p>
        </p:txBody>
      </p:sp>
      <p:sp>
        <p:nvSpPr>
          <p:cNvPr id="13" name="Овал 13"/>
          <p:cNvSpPr>
            <a:spLocks noChangeArrowheads="1"/>
          </p:cNvSpPr>
          <p:nvPr/>
        </p:nvSpPr>
        <p:spPr bwMode="auto">
          <a:xfrm>
            <a:off x="4572000" y="4357694"/>
            <a:ext cx="2500298" cy="107157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373737"/>
                </a:solidFill>
                <a:latin typeface="Trebuchet MS" pitchFamily="34" charset="0"/>
              </a:rPr>
              <a:t>Литературный конкурс</a:t>
            </a:r>
          </a:p>
          <a:p>
            <a:pPr algn="ctr"/>
            <a:r>
              <a:rPr lang="ru-RU" sz="1400" dirty="0" smtClean="0">
                <a:solidFill>
                  <a:srgbClr val="373737"/>
                </a:solidFill>
                <a:latin typeface="Trebuchet MS" pitchFamily="34" charset="0"/>
              </a:rPr>
              <a:t> «Новые сказки Тихого Дона»</a:t>
            </a:r>
            <a:endParaRPr lang="ru-RU" sz="1400" dirty="0">
              <a:solidFill>
                <a:srgbClr val="373737"/>
              </a:solidFill>
              <a:latin typeface="Trebuchet MS" pitchFamily="34" charset="0"/>
            </a:endParaRPr>
          </a:p>
        </p:txBody>
      </p:sp>
      <p:sp>
        <p:nvSpPr>
          <p:cNvPr id="14" name="Овал 1"/>
          <p:cNvSpPr>
            <a:spLocks noChangeArrowheads="1"/>
          </p:cNvSpPr>
          <p:nvPr/>
        </p:nvSpPr>
        <p:spPr bwMode="auto">
          <a:xfrm>
            <a:off x="6643670" y="4286256"/>
            <a:ext cx="2500330" cy="123506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Творческий конкурс «Прикладных дел Мастер»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142844" y="5643578"/>
            <a:ext cx="3071802" cy="121442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latin typeface="Trebuchet MS" pitchFamily="34" charset="0"/>
              </a:rPr>
              <a:t>Национально-патриотический краеведческий конкурс  «Парад национальных  героев» </a:t>
            </a:r>
            <a:endParaRPr lang="ru-RU" sz="1400" dirty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16" name="Picture 2" descr="D:\Мои документы\150 культур Дона_2018-2019\Логотип проекта на 2018-2019 учебный г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83" y="1000109"/>
            <a:ext cx="2029953" cy="143397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072198" y="1071546"/>
            <a:ext cx="2571768" cy="1428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dirty="0" smtClean="0"/>
              <a:t>Участники  проекта – образовательные организации Ростовской области:</a:t>
            </a:r>
          </a:p>
          <a:p>
            <a:pPr algn="ctr"/>
            <a:r>
              <a:rPr lang="ru-RU" sz="1600" cap="all" dirty="0" smtClean="0"/>
              <a:t> 25 национальных культурных групп</a:t>
            </a:r>
          </a:p>
        </p:txBody>
      </p:sp>
      <p:sp>
        <p:nvSpPr>
          <p:cNvPr id="19" name="Овал 9"/>
          <p:cNvSpPr>
            <a:spLocks noChangeArrowheads="1"/>
          </p:cNvSpPr>
          <p:nvPr/>
        </p:nvSpPr>
        <p:spPr bwMode="auto">
          <a:xfrm>
            <a:off x="5929290" y="5572140"/>
            <a:ext cx="3214710" cy="128586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688449"/>
            <a:ext cx="27146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Конкурс школьных </a:t>
            </a:r>
            <a:r>
              <a:rPr lang="ru-RU" sz="1400" dirty="0" err="1" smtClean="0">
                <a:solidFill>
                  <a:srgbClr val="FFFF00"/>
                </a:solidFill>
              </a:rPr>
              <a:t>медиацентров</a:t>
            </a:r>
            <a:r>
              <a:rPr lang="ru-RU" sz="1400" dirty="0" smtClean="0">
                <a:solidFill>
                  <a:srgbClr val="FFFF00"/>
                </a:solidFill>
              </a:rPr>
              <a:t> по освещению и продвижению мероприятий и участников проекта </a:t>
            </a:r>
          </a:p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«150 культур Дона»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1" name="Овал 9"/>
          <p:cNvSpPr>
            <a:spLocks noChangeArrowheads="1"/>
          </p:cNvSpPr>
          <p:nvPr/>
        </p:nvSpPr>
        <p:spPr bwMode="auto">
          <a:xfrm>
            <a:off x="6429388" y="3000372"/>
            <a:ext cx="2714612" cy="100013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3000372"/>
            <a:ext cx="2571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Областной конкурс </a:t>
            </a:r>
          </a:p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научно-исследовательских работ  учащихся </a:t>
            </a:r>
          </a:p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"Культурные коды этноса".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4071942"/>
            <a:ext cx="8001056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 smtClean="0"/>
              <a:t>Проектная группа Образовательной организации (6-8 педагогов)</a:t>
            </a:r>
          </a:p>
          <a:p>
            <a:pPr algn="ctr"/>
            <a:r>
              <a:rPr lang="ru-RU" sz="1400" cap="all" dirty="0" smtClean="0">
                <a:solidFill>
                  <a:srgbClr val="C00000"/>
                </a:solidFill>
              </a:rPr>
              <a:t>Руководитель проектной группы образовательной организации</a:t>
            </a:r>
          </a:p>
          <a:p>
            <a:pPr algn="ctr"/>
            <a:r>
              <a:rPr lang="ru-RU" sz="1400" cap="all" dirty="0" smtClean="0">
                <a:solidFill>
                  <a:srgbClr val="FFFF00"/>
                </a:solidFill>
              </a:rPr>
              <a:t>Этап  первого знакомства  и первых побед (школьный)</a:t>
            </a:r>
            <a:endParaRPr lang="ru-RU" sz="1400" cap="all" dirty="0">
              <a:solidFill>
                <a:srgbClr val="FFFF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 flipH="1">
            <a:off x="2071670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G:\150 культур\2016-2017\30.09.16\разукрашиваем Белорусский костю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143512"/>
            <a:ext cx="2260574" cy="1506838"/>
          </a:xfrm>
          <a:prstGeom prst="rect">
            <a:avLst/>
          </a:prstGeom>
          <a:noFill/>
        </p:spPr>
      </p:pic>
      <p:pic>
        <p:nvPicPr>
          <p:cNvPr id="20" name="Picture 4" descr="H:\школа\фото\150 культур дона2016 2\IMG_77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43"/>
          <a:stretch/>
        </p:blipFill>
        <p:spPr bwMode="auto">
          <a:xfrm>
            <a:off x="-1" y="5143512"/>
            <a:ext cx="2182337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42910" y="1785926"/>
            <a:ext cx="814393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 smtClean="0"/>
              <a:t>Национальная культурная группа</a:t>
            </a:r>
          </a:p>
          <a:p>
            <a:pPr algn="ctr"/>
            <a:r>
              <a:rPr lang="ru-RU" cap="all" dirty="0" smtClean="0"/>
              <a:t> </a:t>
            </a:r>
            <a:r>
              <a:rPr lang="ru-RU" sz="1600" cap="all" dirty="0" smtClean="0"/>
              <a:t>(10  образовательных организаций, изучающих одну национальную культуру) </a:t>
            </a:r>
            <a:r>
              <a:rPr lang="ru-RU" sz="1600" cap="all" dirty="0" smtClean="0">
                <a:solidFill>
                  <a:srgbClr val="FFFF00"/>
                </a:solidFill>
              </a:rPr>
              <a:t>этап сохранения национального культурного наследия</a:t>
            </a:r>
            <a:endParaRPr lang="ru-RU" sz="1600" cap="all" dirty="0">
              <a:solidFill>
                <a:srgbClr val="FFFF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0800000" flipH="1">
            <a:off x="2857488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0800000" flipH="1">
            <a:off x="3571868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0800000" flipH="1">
            <a:off x="4357686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0800000" flipH="1">
            <a:off x="5143504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0800000" flipH="1">
            <a:off x="5929322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0800000" flipH="1">
            <a:off x="1357290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0800000" flipH="1">
            <a:off x="6643702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0800000" flipH="1">
            <a:off x="7358082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0800000" flipH="1">
            <a:off x="8072462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0800000" flipH="1">
            <a:off x="714348" y="271462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2844" y="6357958"/>
            <a:ext cx="3474028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100" cap="all" dirty="0" smtClean="0"/>
              <a:t>Руководитель модуля прикладного творчества</a:t>
            </a:r>
            <a:endParaRPr lang="ru-RU" sz="1100" dirty="0"/>
          </a:p>
        </p:txBody>
      </p:sp>
      <p:pic>
        <p:nvPicPr>
          <p:cNvPr id="1026" name="Picture 2" descr="F:\27-08-18\150 культур\2016-2017\фото и видео с ЧЭИ _телефон\IMG_20161021_115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143512"/>
            <a:ext cx="1928794" cy="1446596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3786182" y="6357958"/>
            <a:ext cx="2658100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100" cap="all" dirty="0" smtClean="0"/>
              <a:t>Руководитель спортивного модуля</a:t>
            </a:r>
            <a:endParaRPr lang="ru-RU" sz="1100" dirty="0"/>
          </a:p>
        </p:txBody>
      </p:sp>
      <p:pic>
        <p:nvPicPr>
          <p:cNvPr id="1028" name="Picture 4" descr="D:\Мои документы\150 культур Дона_2016-2017\Золотые зерна\Радость победителе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072074"/>
            <a:ext cx="2143977" cy="142876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6445825" y="6357958"/>
            <a:ext cx="2698175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cap="all" dirty="0" smtClean="0"/>
              <a:t>Руководитель театрального модуля</a:t>
            </a:r>
            <a:endParaRPr lang="ru-RU" sz="11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6596390"/>
            <a:ext cx="2842445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100" cap="all" dirty="0" smtClean="0"/>
              <a:t>Руководитель краеведческого модуля</a:t>
            </a:r>
            <a:endParaRPr lang="ru-RU" sz="11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714612" y="6596390"/>
            <a:ext cx="395653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100" cap="all" dirty="0" smtClean="0"/>
              <a:t>Руководитель </a:t>
            </a:r>
            <a:r>
              <a:rPr lang="ru-RU" sz="1100" cap="all" dirty="0" err="1" smtClean="0"/>
              <a:t>национально-партиотического</a:t>
            </a:r>
            <a:r>
              <a:rPr lang="ru-RU" sz="1100" cap="all" dirty="0" smtClean="0"/>
              <a:t> модуля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301555" y="6596390"/>
            <a:ext cx="2842445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cap="all" dirty="0" smtClean="0"/>
              <a:t>Руководитель  </a:t>
            </a:r>
            <a:r>
              <a:rPr lang="ru-RU" sz="1100" cap="all" dirty="0" err="1" smtClean="0"/>
              <a:t>медиацентра</a:t>
            </a:r>
            <a:endParaRPr lang="ru-RU" sz="1100" dirty="0"/>
          </a:p>
        </p:txBody>
      </p:sp>
      <p:sp>
        <p:nvSpPr>
          <p:cNvPr id="40" name="Стрелка вниз 39"/>
          <p:cNvSpPr/>
          <p:nvPr/>
        </p:nvSpPr>
        <p:spPr>
          <a:xfrm rot="10800000" flipH="1">
            <a:off x="192879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 flipH="1">
            <a:off x="228598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928794" y="214290"/>
            <a:ext cx="592935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dirty="0" smtClean="0"/>
              <a:t>Участники  проекта  25 национальных культурных групп</a:t>
            </a:r>
          </a:p>
          <a:p>
            <a:pPr algn="ctr"/>
            <a:r>
              <a:rPr lang="ru-RU" sz="1600" cap="all" dirty="0" smtClean="0"/>
              <a:t> </a:t>
            </a:r>
            <a:r>
              <a:rPr lang="ru-RU" sz="1600" cap="all" dirty="0" smtClean="0">
                <a:solidFill>
                  <a:srgbClr val="FFFF00"/>
                </a:solidFill>
              </a:rPr>
              <a:t>этап достижений (творческих, спортивных, научных)</a:t>
            </a:r>
            <a:endParaRPr lang="ru-RU" sz="1600" cap="all" dirty="0">
              <a:solidFill>
                <a:srgbClr val="FFFF00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0800000" flipH="1">
            <a:off x="264317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0800000" flipH="1">
            <a:off x="300036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0800000" flipH="1">
            <a:off x="335755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10800000" flipH="1">
            <a:off x="371474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0800000" flipH="1">
            <a:off x="407193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0800000" flipH="1">
            <a:off x="442912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10800000" flipH="1">
            <a:off x="478631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0800000" flipH="1">
            <a:off x="514350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10800000" flipH="1">
            <a:off x="550069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0800000" flipH="1">
            <a:off x="585788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0800000" flipH="1">
            <a:off x="621507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0800000" flipH="1">
            <a:off x="5353048" y="22097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10800000" flipH="1">
            <a:off x="657226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 rot="10800000" flipH="1">
            <a:off x="728664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 rot="10800000" flipH="1">
            <a:off x="692945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10800000" flipH="1">
            <a:off x="7643834" y="1142984"/>
            <a:ext cx="357190" cy="64294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  и задачи программы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78647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Гармонизация национальных и межнациональных (межэтнических) отношений </a:t>
            </a:r>
          </a:p>
          <a:p>
            <a:pPr lvl="0"/>
            <a:r>
              <a:rPr lang="ru-RU" dirty="0" smtClean="0"/>
              <a:t>Обеспечение равенства прав и свобод человека и гражданина независимо от расы, национальности, языка, отношения к религии и других обстоятельств </a:t>
            </a:r>
          </a:p>
          <a:p>
            <a:pPr lvl="0"/>
            <a:r>
              <a:rPr lang="ru-RU" dirty="0" smtClean="0"/>
              <a:t>Успешная социальная и культурная адаптация и интеграция мигрантов </a:t>
            </a:r>
          </a:p>
          <a:p>
            <a:pPr lvl="0"/>
            <a:r>
              <a:rPr lang="ru-RU" dirty="0" smtClean="0"/>
              <a:t>Сохранение и развитие этнокультурного многообразия народов России </a:t>
            </a:r>
          </a:p>
          <a:p>
            <a:pPr lvl="0"/>
            <a:r>
              <a:rPr lang="ru-RU" dirty="0" smtClean="0"/>
              <a:t>Укрепление общероссийского гражданского самосознания и духовной общности многонационального народа Российской Федерации (российской нации) 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b="1" dirty="0" smtClean="0"/>
              <a:t>Повышение эффективности вовлечения институтов гражданского общества в сферу реализации государственной национальной политики Российской Федерации </a:t>
            </a:r>
            <a:endParaRPr lang="ru-RU" dirty="0" smtClean="0"/>
          </a:p>
          <a:p>
            <a:pPr lvl="0"/>
            <a:r>
              <a:rPr lang="ru-RU" b="1" dirty="0" smtClean="0"/>
              <a:t>Развитие и совершенствование системы государственно-общественного партнерства в сфере реализации государственной национальной политики Российской Федерации </a:t>
            </a:r>
            <a:endParaRPr lang="ru-RU" dirty="0" smtClean="0"/>
          </a:p>
          <a:p>
            <a:pPr lvl="0"/>
            <a:r>
              <a:rPr lang="ru-RU" b="1" dirty="0" smtClean="0"/>
              <a:t>Укрепление единства российской нации и этнокультурное развитие многонационального народа Российской Федерации </a:t>
            </a:r>
          </a:p>
          <a:p>
            <a:pPr lvl="0"/>
            <a:r>
              <a:rPr lang="ru-RU" dirty="0" smtClean="0"/>
              <a:t>Обеспечение права на сохранение родного языка из числа языков народов России, его изучение и развитие </a:t>
            </a:r>
          </a:p>
          <a:p>
            <a:pPr lvl="0"/>
            <a:r>
              <a:rPr lang="ru-RU" dirty="0" smtClean="0"/>
              <a:t>Поддержка коренных малочисленных народов Севера, Сибири и Дальнего Востока Российской Федерации, включая сохранение и защиту их исконной среды обитания и традиционного образа жизни </a:t>
            </a:r>
          </a:p>
          <a:p>
            <a:pPr lvl="0"/>
            <a:r>
              <a:rPr lang="ru-RU" dirty="0" smtClean="0"/>
              <a:t>Обеспечение бесконфликтной и эффективной социальной и культурной адаптации и интеграции мигрантов в российское общество </a:t>
            </a:r>
          </a:p>
          <a:p>
            <a:pPr lvl="0"/>
            <a:r>
              <a:rPr lang="ru-RU" dirty="0" smtClean="0"/>
              <a:t>Создание устойчивой системы государственно-общественного партнерства в сфере государственной политики в отношении российского казачества </a:t>
            </a:r>
          </a:p>
          <a:p>
            <a:pPr lvl="0"/>
            <a:r>
              <a:rPr lang="ru-RU" dirty="0" smtClean="0"/>
              <a:t>Снижение конфликтных ситуаций в сфере межнациональных и </a:t>
            </a:r>
            <a:r>
              <a:rPr lang="ru-RU" dirty="0" err="1" smtClean="0"/>
              <a:t>этноконфессиональных</a:t>
            </a:r>
            <a:r>
              <a:rPr lang="ru-RU" dirty="0" smtClean="0"/>
              <a:t> отношений </a:t>
            </a:r>
          </a:p>
          <a:p>
            <a:r>
              <a:rPr lang="ru-RU" dirty="0" smtClean="0"/>
              <a:t>Создание условий и механизмов для эффективной реализации государственной </a:t>
            </a:r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9001156" cy="27146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Подпрограмма 1.</a:t>
            </a:r>
            <a:r>
              <a:rPr lang="ru-RU" dirty="0" smtClean="0"/>
              <a:t> </a:t>
            </a:r>
            <a:r>
              <a:rPr lang="ru-RU" b="1" dirty="0" smtClean="0"/>
              <a:t>Государственно-общественное партнерство в сфере государственной национальной политики Российской Федерации </a:t>
            </a:r>
          </a:p>
          <a:p>
            <a:pPr>
              <a:buNone/>
            </a:pPr>
            <a:r>
              <a:rPr lang="ru-RU" sz="2800" b="1" dirty="0" smtClean="0"/>
              <a:t>      ОМ 1.1.</a:t>
            </a:r>
            <a:r>
              <a:rPr lang="ru-RU" sz="2800" dirty="0" smtClean="0"/>
              <a:t> Обеспечение эффективного взаимодействия органов власти с институтами гражданского общества </a:t>
            </a:r>
          </a:p>
          <a:p>
            <a:pPr>
              <a:buNone/>
            </a:pPr>
            <a:r>
              <a:rPr lang="ru-RU" sz="2800" b="1" dirty="0" smtClean="0"/>
              <a:t>      ОМ 1.2.</a:t>
            </a:r>
            <a:r>
              <a:rPr lang="ru-RU" sz="2800" dirty="0" smtClean="0"/>
              <a:t> Реализация мер по развитию потенциала молодежи и его использованию в интересах укрепления единства российской нации, упрочения мира и согласия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714620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Задачи</a:t>
            </a:r>
            <a:r>
              <a:rPr lang="ru-RU" dirty="0" smtClean="0"/>
              <a:t>: повышение эффективности взаимодействия органов власти с национально-культурными автономиями и иными институтами гражданского общества и расширение участия общественности в реализации государственной национальной политики Российской Федерации;</a:t>
            </a:r>
          </a:p>
          <a:p>
            <a:r>
              <a:rPr lang="ru-RU" dirty="0" smtClean="0"/>
              <a:t>развитие потенциала молодежи и его использование в интересах социально-культурного развития страны, укрепления единства российской нации, упрочения межнационального мира и согласия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714884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Целевые показатели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количество граждан, принявших участие в мероприятиях в сфере духовно-просветительской деятельности, реализованных в рамках программ некоммерческих организаций;</a:t>
            </a:r>
          </a:p>
          <a:p>
            <a:r>
              <a:rPr lang="ru-RU" dirty="0" smtClean="0"/>
              <a:t>количество молодых людей в возрасте от 14 до 30 лет, участвующих в проектах и программах в сфере реализации государственной национальной политики Российской Федерации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6859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Подпрограмма 2.</a:t>
            </a:r>
            <a:r>
              <a:rPr lang="ru-RU" dirty="0" smtClean="0"/>
              <a:t> Общероссийская гражданская идентичность и этнокультурное развитие народов России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40" y="492919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Ожидаемые результаты</a:t>
            </a:r>
            <a:r>
              <a:rPr lang="ru-RU" dirty="0" smtClean="0"/>
              <a:t>: обеспечена популяризация исторического и культурного наследия народов России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00240"/>
            <a:ext cx="8286808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38100">
              <a:spcBef>
                <a:spcPts val="500"/>
              </a:spcBef>
              <a:spcAft>
                <a:spcPts val="500"/>
              </a:spcAft>
            </a:pPr>
            <a:r>
              <a:rPr lang="ru-RU" b="1" dirty="0" smtClean="0"/>
              <a:t>Цель подпрограммы </a:t>
            </a:r>
            <a:r>
              <a:rPr lang="ru-RU" dirty="0" smtClean="0"/>
              <a:t>-  упрочение общероссийского единства,</a:t>
            </a:r>
          </a:p>
          <a:p>
            <a:pPr marL="38100" marR="38100">
              <a:spcBef>
                <a:spcPts val="500"/>
              </a:spcBef>
              <a:spcAft>
                <a:spcPts val="500"/>
              </a:spcAft>
            </a:pPr>
            <a:r>
              <a:rPr lang="ru-RU" dirty="0" smtClean="0"/>
              <a:t>сохранение этнокультурного многообразия народов России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2883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</a:t>
            </a:r>
            <a:r>
              <a:rPr lang="ru-RU" dirty="0" smtClean="0"/>
              <a:t>: создание условий для укрепления общероссийского гражданского единства; сохранение этнокультурной самобытности народов России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0043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Целевые показатели</a:t>
            </a:r>
            <a:r>
              <a:rPr lang="ru-RU" dirty="0" smtClean="0"/>
              <a:t>: количество участников мероприятий, направленных на укрепление общероссийского гражданского единства;</a:t>
            </a:r>
          </a:p>
          <a:p>
            <a:r>
              <a:rPr lang="ru-RU" dirty="0" smtClean="0"/>
              <a:t>численность участников мероприятий, направленных на этнокультурное развитие народов России</a:t>
            </a:r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150 культур Дона_2018-2019\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Стратегическая цель проекта «150 культур Дона»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428868"/>
            <a:ext cx="7632700" cy="2232025"/>
          </a:xfrm>
        </p:spPr>
        <p:txBody>
          <a:bodyPr rtlCol="0">
            <a:norm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Укрепление российской гражданской идентичности на основе духовно-нравственных и культурных ценностей народов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14884"/>
            <a:ext cx="93583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…нужна культурная политика, которая на всех уровнях - от школьных пособий до исторической </a:t>
            </a:r>
            <a:r>
              <a:rPr lang="ru-RU" dirty="0" err="1" smtClean="0">
                <a:solidFill>
                  <a:schemeClr val="bg1"/>
                </a:solidFill>
              </a:rPr>
              <a:t>документалистики</a:t>
            </a:r>
            <a:r>
              <a:rPr lang="ru-RU" dirty="0" smtClean="0">
                <a:solidFill>
                  <a:schemeClr val="bg1"/>
                </a:solidFill>
              </a:rPr>
              <a:t> - позволяла бы представителю каждого этноса, так же как и потомку «красного комиссара» или «белого офицера», видеть свое место и ощущать себя наследником «одной для всех» - противоречивой, трагической, но великой истории России. …необходима стратегия национальной политики, основанная на гражданском патриотизме. Любой человек, живущий в России, «должен, прежде всего, быть гражданином России и гордиться этим» В.В. Путин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Региональный координатор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85776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Черкашина </a:t>
            </a:r>
          </a:p>
          <a:p>
            <a:pPr algn="ctr"/>
            <a:r>
              <a:rPr lang="ru-RU" sz="2400" dirty="0" smtClean="0"/>
              <a:t>Ирина Федоровна, к.г.н.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 descr="D:\Фото\моя семья\мои портреты\мои фотопортреты\BOY_3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930123" cy="3930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4" y="948690"/>
            <a:ext cx="54292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активист Рабочей группы «Образование и культура как основы национальной идентичности» Общероссийского общественного движения «НАРОДНЫЙ ФРОНТ – ЗА РОССИЮ» 2015-2016г.; </a:t>
            </a:r>
          </a:p>
          <a:p>
            <a:r>
              <a:rPr lang="ru-RU" dirty="0" smtClean="0"/>
              <a:t>участник Форума ОНФ в Ставрополе 23-25 января 2016 года;</a:t>
            </a:r>
          </a:p>
          <a:p>
            <a:r>
              <a:rPr lang="ru-RU" dirty="0" smtClean="0"/>
              <a:t> к.г. н., доцент кафедры туризма и сервиса ЮФУ</a:t>
            </a:r>
          </a:p>
          <a:p>
            <a:endParaRPr lang="ru-RU" dirty="0" smtClean="0"/>
          </a:p>
          <a:p>
            <a:r>
              <a:rPr lang="ru-RU" dirty="0" smtClean="0"/>
              <a:t>директор РРОО социально-экологического проектирования и защиты прав граждан на здоровую окружающую среду «</a:t>
            </a:r>
            <a:r>
              <a:rPr lang="ru-RU" dirty="0" err="1" smtClean="0"/>
              <a:t>Экоправо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Функции</a:t>
            </a:r>
            <a:r>
              <a:rPr lang="ru-RU" dirty="0" smtClean="0"/>
              <a:t>:  осуществляет  текущую деятельность по управлению проектом, представляет Проект на всех уровнях государственного управления и негосударственного сектора, координирует деятельность Программного и Организационного Комитетов в рамках Концепции и Календарного плана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643578"/>
            <a:ext cx="28932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https://vk.com/id101369089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Irina_ch23@mail.ru</a:t>
            </a:r>
            <a:endParaRPr lang="en-US" dirty="0" smtClean="0"/>
          </a:p>
          <a:p>
            <a:r>
              <a:rPr lang="en-US" dirty="0" smtClean="0"/>
              <a:t>89034354459</a:t>
            </a:r>
            <a:endParaRPr lang="ru-RU" dirty="0"/>
          </a:p>
        </p:txBody>
      </p:sp>
      <p:pic>
        <p:nvPicPr>
          <p:cNvPr id="9" name="Picture 2" descr="D:\Мои документы\150 культур Дона_2017-2018\взаимодействие с ОНФ\Общероссийcкий_народный_фрон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928694" cy="85725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4496</Words>
  <Application>Microsoft Office PowerPoint</Application>
  <PresentationFormat>Экран (4:3)</PresentationFormat>
  <Paragraphs>454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"Поручения Президента Российской федерации  В.В. Путина № 371 от 27.02.2016 г.</vt:lpstr>
      <vt:lpstr> Государственная программа  «Реализация государственной национальной политики» 2016-2025г.г. </vt:lpstr>
      <vt:lpstr> Цели  и задачи программы  </vt:lpstr>
      <vt:lpstr>Слайд 6</vt:lpstr>
      <vt:lpstr>Слайд 7</vt:lpstr>
      <vt:lpstr>Стратегическая цель проекта «150 культур Дона»</vt:lpstr>
      <vt:lpstr>Региональный координатор проекта</vt:lpstr>
      <vt:lpstr>Слайд 10</vt:lpstr>
      <vt:lpstr>Слайд 11</vt:lpstr>
      <vt:lpstr>РРОО «Экоправо», общественная организация, управляющая проектным офисом  «150 культур Дона»</vt:lpstr>
      <vt:lpstr>Функции управляющей организации: </vt:lpstr>
      <vt:lpstr>Структура проектного офиса</vt:lpstr>
      <vt:lpstr>Кураторы проекта</vt:lpstr>
      <vt:lpstr>Слайд 16</vt:lpstr>
      <vt:lpstr>РРОБФПТЦ «Вдохновение»</vt:lpstr>
      <vt:lpstr>Министерство общего и профессионального образования</vt:lpstr>
      <vt:lpstr>Управление социально-политических коммуникаций при Правительстве Ростовской области</vt:lpstr>
      <vt:lpstr>Министерство культуры РО</vt:lpstr>
      <vt:lpstr>Дорожная карта проекта  2016-2025г.г.</vt:lpstr>
      <vt:lpstr>Разделы Дорожной карты этапа 2016-2020г.г.: </vt:lpstr>
      <vt:lpstr>Слайд 23</vt:lpstr>
      <vt:lpstr>Слайд 24</vt:lpstr>
      <vt:lpstr>Слайд 25</vt:lpstr>
      <vt:lpstr>Слайд 26</vt:lpstr>
      <vt:lpstr>Структура проектного офиса: Программный комитет</vt:lpstr>
      <vt:lpstr>Программный комитет</vt:lpstr>
      <vt:lpstr>Структура проектного офиса: Координационный комитет  </vt:lpstr>
      <vt:lpstr>Координационный комитет</vt:lpstr>
      <vt:lpstr>Основное содержание  деятельности  координатора – грамотное и своевременное информирование образовательных организаций и осуществление обратной связи</vt:lpstr>
      <vt:lpstr>Потребности проекта «150 культур Дона» в добровольческом участии</vt:lpstr>
      <vt:lpstr>Структура проектного офиса: Методический совет</vt:lpstr>
      <vt:lpstr>Структура Проектного офиса: Консультационные советы</vt:lpstr>
      <vt:lpstr>Структура проектного офиса: Экспертный совет</vt:lpstr>
      <vt:lpstr>Структура проектного офиса:  Сектор Творческих проектов</vt:lpstr>
      <vt:lpstr>Структура проектного офиса: Сектор Научно-исследовательских проектов</vt:lpstr>
      <vt:lpstr>Структура проектного офиса:  Сектор спортивных проектов</vt:lpstr>
      <vt:lpstr>Структура проектного офиса:  Сектор продвижения системы этнокультурного образования и проектной деятельности  в информационной среде</vt:lpstr>
      <vt:lpstr>Структура проектного офиса: Сектор обучающих  проектов</vt:lpstr>
      <vt:lpstr>Проектная группа  образовательной организации  (организационная единица управления проектом)</vt:lpstr>
      <vt:lpstr>Обучение проектной деятельности в образовательной организации</vt:lpstr>
      <vt:lpstr>Обучение  взаимодействию  с институтами гражданского общества.  Формирование национально-гражданской идентичности</vt:lpstr>
      <vt:lpstr>Слайд 44</vt:lpstr>
      <vt:lpstr>Способы достижения  цели проекта средствами институтов гражданского общества</vt:lpstr>
      <vt:lpstr>Множественность задач требует создания соответствующей структуры управления проектом</vt:lpstr>
      <vt:lpstr>Содержание и формы участия в этнокультурнм образовании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Этногенез и культура взаимоотношений в поликультурной среде  Нижнего Дона</dc:title>
  <dc:creator>Ирина</dc:creator>
  <cp:lastModifiedBy>Irina</cp:lastModifiedBy>
  <cp:revision>142</cp:revision>
  <dcterms:created xsi:type="dcterms:W3CDTF">2016-06-15T18:53:50Z</dcterms:created>
  <dcterms:modified xsi:type="dcterms:W3CDTF">2019-03-30T17:40:24Z</dcterms:modified>
</cp:coreProperties>
</file>