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73" r:id="rId2"/>
    <p:sldId id="383" r:id="rId3"/>
    <p:sldId id="375" r:id="rId4"/>
    <p:sldId id="311" r:id="rId5"/>
    <p:sldId id="353" r:id="rId6"/>
    <p:sldId id="354" r:id="rId7"/>
    <p:sldId id="376" r:id="rId8"/>
    <p:sldId id="390" r:id="rId9"/>
    <p:sldId id="389" r:id="rId10"/>
    <p:sldId id="386" r:id="rId11"/>
    <p:sldId id="387" r:id="rId12"/>
    <p:sldId id="337" r:id="rId13"/>
    <p:sldId id="399" r:id="rId14"/>
    <p:sldId id="391" r:id="rId15"/>
    <p:sldId id="392" r:id="rId16"/>
    <p:sldId id="394" r:id="rId17"/>
    <p:sldId id="395" r:id="rId18"/>
    <p:sldId id="396" r:id="rId19"/>
    <p:sldId id="397" r:id="rId20"/>
    <p:sldId id="363" r:id="rId21"/>
    <p:sldId id="393" r:id="rId22"/>
    <p:sldId id="38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17" autoAdjust="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image" Target="../media/image1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4AC6A-F96A-4807-8048-ABFF198604ED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EE54A-35D6-4F1F-97DD-E9EBF5B89A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EE54A-35D6-4F1F-97DD-E9EBF5B89A7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EE54A-35D6-4F1F-97DD-E9EBF5B89A7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B116D-E261-4264-8C7E-96A05A03F359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77A99-36BA-4CAF-8099-64BA4FAE55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62.jpeg"/><Relationship Id="rId7" Type="http://schemas.openxmlformats.org/officeDocument/2006/relationships/image" Target="../media/image35.jpe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11" Type="http://schemas.openxmlformats.org/officeDocument/2006/relationships/image" Target="../media/image67.jpe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3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2.jpeg"/><Relationship Id="rId4" Type="http://schemas.openxmlformats.org/officeDocument/2006/relationships/image" Target="../media/image77.jpeg"/><Relationship Id="rId9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Relationship Id="rId9" Type="http://schemas.openxmlformats.org/officeDocument/2006/relationships/image" Target="../media/image1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7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Relationship Id="rId9" Type="http://schemas.openxmlformats.org/officeDocument/2006/relationships/image" Target="../media/image1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jpeg"/><Relationship Id="rId3" Type="http://schemas.openxmlformats.org/officeDocument/2006/relationships/image" Target="../media/image37.jpeg"/><Relationship Id="rId21" Type="http://schemas.openxmlformats.org/officeDocument/2006/relationships/image" Target="../media/image55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5" Type="http://schemas.openxmlformats.org/officeDocument/2006/relationships/image" Target="../media/image59.png"/><Relationship Id="rId2" Type="http://schemas.openxmlformats.org/officeDocument/2006/relationships/image" Target="../media/image36.jpeg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gif"/><Relationship Id="rId24" Type="http://schemas.openxmlformats.org/officeDocument/2006/relationships/image" Target="../media/image58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23" Type="http://schemas.openxmlformats.org/officeDocument/2006/relationships/image" Target="../media/image57.jpeg"/><Relationship Id="rId10" Type="http://schemas.openxmlformats.org/officeDocument/2006/relationships/image" Target="../media/image44.png"/><Relationship Id="rId19" Type="http://schemas.openxmlformats.org/officeDocument/2006/relationships/image" Target="../media/image53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Мои документы\150 культур Дона_2018-2019\Логотип проекта на 2018-2019 учебный го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-357214"/>
            <a:ext cx="10706100" cy="75628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-285784" y="6000768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https://www.youtube.com/channel/UCEriRj4M5p78mfLMQASUusA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0"/>
            <a:ext cx="807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0694" y="6357958"/>
            <a:ext cx="410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е</a:t>
            </a:r>
            <a:r>
              <a:rPr lang="en-US" dirty="0" smtClean="0">
                <a:solidFill>
                  <a:srgbClr val="FFFF00"/>
                </a:solidFill>
              </a:rPr>
              <a:t>-mail</a:t>
            </a:r>
            <a:r>
              <a:rPr lang="ru-RU" dirty="0" smtClean="0">
                <a:solidFill>
                  <a:srgbClr val="FFFF00"/>
                </a:solidFill>
              </a:rPr>
              <a:t>: </a:t>
            </a:r>
            <a:r>
              <a:rPr lang="en-US" dirty="0" smtClean="0">
                <a:solidFill>
                  <a:srgbClr val="FFFF00"/>
                </a:solidFill>
              </a:rPr>
              <a:t>Project150kulturdona@gmail.com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85784" y="5643578"/>
            <a:ext cx="3709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https://vk.com/project150kulturdona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14744" y="-142900"/>
            <a:ext cx="5304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FF66"/>
                </a:solidFill>
              </a:rPr>
              <a:t>С</a:t>
            </a:r>
            <a:r>
              <a:rPr lang="ru-RU" sz="4000" cap="all" dirty="0" smtClean="0">
                <a:solidFill>
                  <a:srgbClr val="FFFF66"/>
                </a:solidFill>
              </a:rPr>
              <a:t>одержание проекта</a:t>
            </a:r>
            <a:endParaRPr lang="ru-RU" sz="4000" dirty="0">
              <a:solidFill>
                <a:srgbClr val="FFFF66"/>
              </a:solidFill>
            </a:endParaRPr>
          </a:p>
        </p:txBody>
      </p:sp>
      <p:pic>
        <p:nvPicPr>
          <p:cNvPr id="11" name="Picture 2" descr="C:\Users\Irina\Desktop\15.11.18\IMG_20181114_131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643314"/>
            <a:ext cx="1571636" cy="2095515"/>
          </a:xfrm>
          <a:prstGeom prst="rect">
            <a:avLst/>
          </a:prstGeom>
          <a:noFill/>
        </p:spPr>
      </p:pic>
      <p:pic>
        <p:nvPicPr>
          <p:cNvPr id="12" name="Picture 5" descr="D:\Мои документы\150 культур Дона_2018-2019\Неделя национальной культуры\1-7 октября Неделя Донского казачества\Отчет\Лектор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643182"/>
            <a:ext cx="1214446" cy="1619261"/>
          </a:xfrm>
          <a:prstGeom prst="rect">
            <a:avLst/>
          </a:prstGeom>
          <a:noFill/>
        </p:spPr>
      </p:pic>
      <p:pic>
        <p:nvPicPr>
          <p:cNvPr id="13" name="Picture 3" descr="D:\Мои документы\150 культур Дона_2018-2019\Неделя национальной культуры\15-21 октября Неделя корейской культуры на Дону\Мастер-класс в ДГПБ фото Марии Ким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714356"/>
            <a:ext cx="2495149" cy="166343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117338" y="5786454"/>
            <a:ext cx="3026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http://150kulturdona.sfedu.ru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6" name="Picture 2" descr="D:\Мои документы\150 культур Дона_2018-2019\Неделя национальной культуры\2018 год\3-9декабря -Неделя еврейской культуры на Дону\Отчет\IMG_20181205_1326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28659" y="-142900"/>
            <a:ext cx="1571636" cy="2095515"/>
          </a:xfrm>
          <a:prstGeom prst="rect">
            <a:avLst/>
          </a:prstGeom>
          <a:noFill/>
        </p:spPr>
      </p:pic>
      <p:pic>
        <p:nvPicPr>
          <p:cNvPr id="17" name="Picture 3" descr="D:\Мои документы\150 культур Дона_2018-2019\Неделя национальной культуры\2018 год\8-14 октября Неделя азербайджанской культуры на Дону\Отчет\IMG_20181010_1332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-357214"/>
            <a:ext cx="1500180" cy="2000240"/>
          </a:xfrm>
          <a:prstGeom prst="rect">
            <a:avLst/>
          </a:prstGeom>
          <a:noFill/>
        </p:spPr>
      </p:pic>
      <p:pic>
        <p:nvPicPr>
          <p:cNvPr id="18" name="Picture 5" descr="D:\Мои документы\150 культур Дона_2018-2019\Неделя национальной культуры\2019 год\1-7апреля Неделя Татаро-башкирской культуры\Председатель Культурного центр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28660" y="4143380"/>
            <a:ext cx="1828783" cy="1371588"/>
          </a:xfrm>
          <a:prstGeom prst="rect">
            <a:avLst/>
          </a:prstGeom>
          <a:noFill/>
        </p:spPr>
      </p:pic>
      <p:pic>
        <p:nvPicPr>
          <p:cNvPr id="19" name="Picture 6" descr="D:\Мои документы\150 культур Дона_2018-2019\Неделя национальной культуры\2018 год\22-28 октября Неделя греческой культуры\Отчет\IMG_20181024_1410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3834" y="4000504"/>
            <a:ext cx="1324950" cy="17666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9" descr="D:\Мои документы\150 культур Дона_2017-2018\Лекторий !50 культур Дона\23.11.17_мастер-класс Калиниченко Н.В\IMG_20171123_142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4" y="5143512"/>
            <a:ext cx="1285866" cy="1714488"/>
          </a:xfrm>
          <a:prstGeom prst="rect">
            <a:avLst/>
          </a:prstGeom>
          <a:noFill/>
        </p:spPr>
      </p:pic>
      <p:pic>
        <p:nvPicPr>
          <p:cNvPr id="14" name="Picture 2" descr="D:\Мои документы\150 культур Дона_2018-2019\задача 3 НКА и ШКОЛЫ Укрепление общероссийского гражданского единства\НКА\16.11.18_Полония Дона\День Польши\IMG_20181116_17275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500438"/>
            <a:ext cx="1487087" cy="19827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1878" y="0"/>
            <a:ext cx="547212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solidFill>
                  <a:srgbClr val="C00000"/>
                </a:solidFill>
              </a:rPr>
              <a:t>Областные интерактивные уроки в Донской государственной публичной </a:t>
            </a:r>
            <a:r>
              <a:rPr lang="ru-RU" sz="2000" b="1" dirty="0" smtClean="0">
                <a:solidFill>
                  <a:srgbClr val="C00000"/>
                </a:solidFill>
              </a:rPr>
              <a:t>библиотеке в рамках Недель национальной </a:t>
            </a:r>
            <a:r>
              <a:rPr lang="ru-RU" sz="2000" b="1" dirty="0" smtClean="0">
                <a:solidFill>
                  <a:srgbClr val="C00000"/>
                </a:solidFill>
              </a:rPr>
              <a:t>культуры народов Дона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102404" name="Object 4"/>
          <p:cNvGraphicFramePr>
            <a:graphicFrameLocks noChangeAspect="1"/>
          </p:cNvGraphicFramePr>
          <p:nvPr/>
        </p:nvGraphicFramePr>
        <p:xfrm>
          <a:off x="5715008" y="1000108"/>
          <a:ext cx="3428992" cy="4852526"/>
        </p:xfrm>
        <a:graphic>
          <a:graphicData uri="http://schemas.openxmlformats.org/presentationml/2006/ole">
            <p:oleObj spid="_x0000_s102404" name="Acrobat Document" r:id="rId5" imgW="5667122" imgH="8019837" progId="AcroExch.Document.DC">
              <p:embed/>
            </p:oleObj>
          </a:graphicData>
        </a:graphic>
      </p:graphicFrame>
      <p:sp>
        <p:nvSpPr>
          <p:cNvPr id="6" name="Овал 9"/>
          <p:cNvSpPr>
            <a:spLocks noChangeArrowheads="1"/>
          </p:cNvSpPr>
          <p:nvPr/>
        </p:nvSpPr>
        <p:spPr bwMode="auto">
          <a:xfrm>
            <a:off x="285720" y="0"/>
            <a:ext cx="3214710" cy="135732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rebuchet MS" pitchFamily="34" charset="0"/>
              </a:rPr>
              <a:t>«Недели национальных  культур Дона»</a:t>
            </a:r>
            <a:endParaRPr lang="ru-RU" sz="14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7" name="Рисунок 6" descr="D:\Мои документы\НЭУ\DGPB_CMYK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1357298"/>
            <a:ext cx="157163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ои документы\150 культур Дона_2018-2019\Логотип проекта на 2018-2019 учебный год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1357298"/>
            <a:ext cx="1177922" cy="77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 descr="D:\Мои документы\150 культур Дона_2018-2019\Неделя национальной культуры\2019 год\1-7апреля Неделя Татаро-башкирской культуры\Габдулла Тукай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214554"/>
            <a:ext cx="2198678" cy="1649009"/>
          </a:xfrm>
          <a:prstGeom prst="rect">
            <a:avLst/>
          </a:prstGeom>
          <a:noFill/>
        </p:spPr>
      </p:pic>
      <p:pic>
        <p:nvPicPr>
          <p:cNvPr id="102406" name="Picture 6" descr="D:\Мои документы\150 культур Дона_2018-2019\Неделя национальной культуры\2019 год\25февраля-3марта-Неделя народов Северного Кавказа\Отчет\отчет 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2214554"/>
            <a:ext cx="2190734" cy="1643050"/>
          </a:xfrm>
          <a:prstGeom prst="rect">
            <a:avLst/>
          </a:prstGeom>
          <a:noFill/>
        </p:spPr>
      </p:pic>
      <p:pic>
        <p:nvPicPr>
          <p:cNvPr id="102409" name="Picture 9" descr="D:\Мои документы\150 культур Дона_2018-2019\задача 3 НКА и ШКОЛЫ Укрепление общероссийского гражданского единства\НКА\16.11.18_Полония Дона\День Польши\IMG_20181116_17463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3" y="3857628"/>
            <a:ext cx="1232305" cy="1643074"/>
          </a:xfrm>
          <a:prstGeom prst="rect">
            <a:avLst/>
          </a:prstGeom>
          <a:noFill/>
        </p:spPr>
      </p:pic>
      <p:pic>
        <p:nvPicPr>
          <p:cNvPr id="16" name="Picture 3" descr="D:\Мои документы\150 культур Дона_2018-2019\задача 3 НКА и ШКОЛЫ Укрепление общероссийского гражданского единства\НКА\Еврейская автономия\7-9 сентября\IMG_20180907_18110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00562" y="1142984"/>
            <a:ext cx="1375150" cy="1833532"/>
          </a:xfrm>
          <a:prstGeom prst="rect">
            <a:avLst/>
          </a:prstGeom>
          <a:noFill/>
        </p:spPr>
      </p:pic>
      <p:pic>
        <p:nvPicPr>
          <p:cNvPr id="17" name="Picture 4" descr="D:\Мои документы\150 культур Дона_2018-2019\задача 3 НКА и ШКОЛЫ Укрепление общероссийского гражданского единства\НКА\Еврейская автономия\18 ноября\IMG_20181118_11412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71604" y="3071810"/>
            <a:ext cx="1482922" cy="1977229"/>
          </a:xfrm>
          <a:prstGeom prst="rect">
            <a:avLst/>
          </a:prstGeom>
          <a:noFill/>
        </p:spPr>
      </p:pic>
      <p:pic>
        <p:nvPicPr>
          <p:cNvPr id="23" name="Picture 6" descr="D:\Мои документы\150 культур Дона_2018-2019\Неделя национальной культуры\2018 год\22-28 октября Неделя греческой культуры\Отчет\IMG-20181024-WA002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857628"/>
            <a:ext cx="1928826" cy="1446619"/>
          </a:xfrm>
          <a:prstGeom prst="rect">
            <a:avLst/>
          </a:prstGeom>
          <a:noFill/>
        </p:spPr>
      </p:pic>
      <p:pic>
        <p:nvPicPr>
          <p:cNvPr id="24" name="Picture 7" descr="D:\Мои документы\150 культур Дона_2018-2019\Неделя национальной культуры\2018 год\22-28 октября Неделя греческой культуры\Отчет\День Охи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5313948"/>
            <a:ext cx="3786182" cy="1544052"/>
          </a:xfrm>
          <a:prstGeom prst="rect">
            <a:avLst/>
          </a:prstGeom>
          <a:noFill/>
        </p:spPr>
      </p:pic>
      <p:pic>
        <p:nvPicPr>
          <p:cNvPr id="25" name="Picture 8" descr="D:\Мои документы\150 культур Дона_2018-2019\Неделя национальной культуры\2018 год\3-9декабря -Неделя еврейской культуры на Дону\Отчет\IMG_20181205_13072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43306" y="5143512"/>
            <a:ext cx="1285866" cy="1714488"/>
          </a:xfrm>
          <a:prstGeom prst="rect">
            <a:avLst/>
          </a:prstGeom>
          <a:noFill/>
        </p:spPr>
      </p:pic>
      <p:pic>
        <p:nvPicPr>
          <p:cNvPr id="102413" name="Picture 13" descr="D:\Мои документы\150 культур Дона_2018-2019\Неделя национальной культуры\2018 год\3-9декабря -Неделя еврейской культуры на Дону\Отчет\IMG_20181205_133438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00562" y="3000372"/>
            <a:ext cx="1357322" cy="1809762"/>
          </a:xfrm>
          <a:prstGeom prst="rect">
            <a:avLst/>
          </a:prstGeom>
          <a:noFill/>
        </p:spPr>
      </p:pic>
      <p:pic>
        <p:nvPicPr>
          <p:cNvPr id="20" name="Picture 5" descr="D:\Мои документы\150 культур Дона_2018-2019\Неделя национальной культуры\2019 год\1-7апреля Неделя Татаро-башкирской культуры\IMG-20190404-WA000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43438" y="4857778"/>
            <a:ext cx="1500166" cy="2000222"/>
          </a:xfrm>
          <a:prstGeom prst="rect">
            <a:avLst/>
          </a:prstGeom>
          <a:noFill/>
        </p:spPr>
      </p:pic>
      <p:pic>
        <p:nvPicPr>
          <p:cNvPr id="102414" name="Picture 14" descr="D:\Мои документы\150 культур Дона_2017-2018\Лекторий !50 культур Дона\23.05.18\IMG_20180523_141953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72198" y="5518537"/>
            <a:ext cx="1785950" cy="133946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85860"/>
            <a:ext cx="8358246" cy="2214578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ru-RU" sz="1600" dirty="0" smtClean="0"/>
              <a:t>Вопросы Большого этнографического диктанта и этнокультурная ситуация в РФ</a:t>
            </a:r>
          </a:p>
          <a:p>
            <a:pPr>
              <a:buAutoNum type="arabicPeriod"/>
            </a:pPr>
            <a:r>
              <a:rPr lang="ru-RU" sz="1600" dirty="0" smtClean="0"/>
              <a:t>Этнокультурная ситуация в Ростовской области. Предлагается проверить общие представления обо всех национальностях, проживающих на Дону; </a:t>
            </a:r>
          </a:p>
          <a:p>
            <a:pPr>
              <a:buAutoNum type="arabicPeriod"/>
            </a:pPr>
            <a:r>
              <a:rPr lang="ru-RU" sz="1600" dirty="0" smtClean="0"/>
              <a:t>Культурные коды одного из этносов.  Общие особенности  изучаемой национальной культуры (место возникновения этноса, исторические вехи и т.д. ); </a:t>
            </a:r>
          </a:p>
          <a:p>
            <a:pPr>
              <a:buAutoNum type="arabicPeriod"/>
            </a:pPr>
            <a:r>
              <a:rPr lang="ru-RU" sz="1600" dirty="0" smtClean="0"/>
              <a:t>Хранители национального культурного наследия(места компактного проживания, формы сохранения своей национальной идентичности, вклад в культурное и социально-экономическое развитие донского региона и др.)</a:t>
            </a:r>
          </a:p>
        </p:txBody>
      </p:sp>
      <p:pic>
        <p:nvPicPr>
          <p:cNvPr id="103430" name="Picture 6" descr="D:\Мои документы\150 культур Дона_2018-2019\Неделя национальной культуры\8-14 октября Неделя азербайджанской культуры на Дону\__Anekdoty_Molly_Nasredd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572008"/>
            <a:ext cx="1333500" cy="2162175"/>
          </a:xfrm>
          <a:prstGeom prst="rect">
            <a:avLst/>
          </a:prstGeom>
          <a:noFill/>
        </p:spPr>
      </p:pic>
      <p:pic>
        <p:nvPicPr>
          <p:cNvPr id="103431" name="Picture 7" descr="D:\Мои документы\150 культур Дона_2018-2019\Неделя национальной культуры\1-7 октября Неделя Донского казачества\А.Ригельман_История или повествования о донских козаках...1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572008"/>
            <a:ext cx="1279957" cy="2143116"/>
          </a:xfrm>
          <a:prstGeom prst="rect">
            <a:avLst/>
          </a:prstGeom>
          <a:noFill/>
        </p:spPr>
      </p:pic>
      <p:pic>
        <p:nvPicPr>
          <p:cNvPr id="103432" name="Picture 8" descr="D:\Мои документы\150 культур Дона_2018-2019\Неделя национальной культуры\5-11.11 Неделя армянской культуры\Gerb_Nahichev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429000"/>
            <a:ext cx="933966" cy="1160689"/>
          </a:xfrm>
          <a:prstGeom prst="rect">
            <a:avLst/>
          </a:prstGeom>
          <a:noFill/>
        </p:spPr>
      </p:pic>
      <p:pic>
        <p:nvPicPr>
          <p:cNvPr id="12" name="Picture 2" descr="D:\Мои документы\150 культур Дона_2018-2019\Неделя национальной культуры\3-9декабря -Неделя еврейской культуры на Дону\афиш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60837"/>
            <a:ext cx="1904871" cy="2697163"/>
          </a:xfrm>
          <a:prstGeom prst="rect">
            <a:avLst/>
          </a:prstGeom>
          <a:noFill/>
        </p:spPr>
      </p:pic>
      <p:pic>
        <p:nvPicPr>
          <p:cNvPr id="103434" name="Picture 10" descr="D:\Мои документы\150 культур Дона_2018-2019\Неделя национальной культуры\12-18.11 Неделя Белорусской культуры на Дону\top9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3429000"/>
            <a:ext cx="2281223" cy="1044835"/>
          </a:xfrm>
          <a:prstGeom prst="rect">
            <a:avLst/>
          </a:prstGeom>
          <a:noFill/>
        </p:spPr>
      </p:pic>
      <p:pic>
        <p:nvPicPr>
          <p:cNvPr id="103435" name="Picture 11" descr="D:\Мои документы\150 культур Дона_2018-2019\Неделя национальной культуры\15-21 октября Неделя корейской культуры на Дону\корейский алфавит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58" y="4714884"/>
            <a:ext cx="1857388" cy="1857388"/>
          </a:xfrm>
          <a:prstGeom prst="rect">
            <a:avLst/>
          </a:prstGeom>
          <a:noFill/>
        </p:spPr>
      </p:pic>
      <p:pic>
        <p:nvPicPr>
          <p:cNvPr id="103436" name="Picture 12" descr="D:\Мои документы\150 культур Дона_2018-2019\Неделя национальной культуры\19-25ноября Неделя Грузинской культуры\georgia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29256" y="3429000"/>
            <a:ext cx="1464449" cy="976299"/>
          </a:xfrm>
          <a:prstGeom prst="rect">
            <a:avLst/>
          </a:prstGeom>
          <a:noFill/>
        </p:spPr>
      </p:pic>
      <p:pic>
        <p:nvPicPr>
          <p:cNvPr id="103437" name="Picture 13" descr="D:\Мои документы\150 культур Дона_2018-2019\Неделя национальной культуры\22-28 октября Неделя греческой культуры\костюм понтиского грека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86710" y="4572008"/>
            <a:ext cx="863209" cy="2071702"/>
          </a:xfrm>
          <a:prstGeom prst="rect">
            <a:avLst/>
          </a:prstGeom>
          <a:noFill/>
        </p:spPr>
      </p:pic>
      <p:sp>
        <p:nvSpPr>
          <p:cNvPr id="11" name="Овал 9"/>
          <p:cNvSpPr>
            <a:spLocks noChangeArrowheads="1"/>
          </p:cNvSpPr>
          <p:nvPr/>
        </p:nvSpPr>
        <p:spPr bwMode="auto">
          <a:xfrm>
            <a:off x="142844" y="142852"/>
            <a:ext cx="2500297" cy="1071546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rgbClr val="373737"/>
                </a:solidFill>
                <a:latin typeface="Trebuchet MS" pitchFamily="34" charset="0"/>
              </a:rPr>
              <a:t>Этнографический диктант</a:t>
            </a:r>
            <a:endParaRPr lang="ru-RU" sz="1400" dirty="0">
              <a:solidFill>
                <a:srgbClr val="373737"/>
              </a:solidFill>
              <a:latin typeface="Trebuchet MS" pitchFamily="34" charset="0"/>
            </a:endParaRPr>
          </a:p>
        </p:txBody>
      </p:sp>
      <p:pic>
        <p:nvPicPr>
          <p:cNvPr id="13" name="Picture 3" descr="D:\Мои документы\150 культур Дона_2018-2019\Традиции национального природопользования\Груз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00892" y="3429000"/>
            <a:ext cx="1381167" cy="103587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000364" y="214290"/>
            <a:ext cx="5715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/>
              <a:t>Форма участия: </a:t>
            </a:r>
            <a:r>
              <a:rPr lang="ru-RU" i="1" dirty="0" smtClean="0"/>
              <a:t>личное присутствие участника в ДГПБ</a:t>
            </a:r>
            <a:r>
              <a:rPr lang="ru-RU" dirty="0" smtClean="0"/>
              <a:t>,  в течение 45 минут выполняются  тестовых задания состоящие из четырех блоков: 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71802" y="2571744"/>
            <a:ext cx="5857916" cy="24622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/>
              <a:t>В каждой конкурсной программе проекта есть номинация: </a:t>
            </a:r>
            <a:r>
              <a:rPr lang="ru-RU" sz="1400" b="1" dirty="0" smtClean="0"/>
              <a:t>национальные традиции природопользования</a:t>
            </a:r>
            <a:r>
              <a:rPr lang="ru-RU" sz="1400" dirty="0" smtClean="0"/>
              <a:t>. На интерактивных уроках учащиеся знакомятся с соответствующими дисциплине содержанием (география, история, литература); на физкультуре играют в игры связанные с природным ландшафтом, либо с навыками </a:t>
            </a:r>
            <a:r>
              <a:rPr lang="ru-RU" sz="1400" dirty="0" err="1" smtClean="0"/>
              <a:t>сельхозработ</a:t>
            </a:r>
            <a:r>
              <a:rPr lang="ru-RU" sz="1400" dirty="0" smtClean="0"/>
              <a:t>; на театральном фестивале могут выбрать тему об отношениях человека со стихиями (водой, землей, лесом); написать сами сказку или легенду о природных стихиях в стиле изучаемого этноса и т.д. Вопросы, приведенные ниже помогут лучше ориентироваться в поиске темы, которая должна будет закончена к 22 марта, Дню весеннего солнцестояния и представлена на суд Жюри</a:t>
            </a:r>
            <a:endParaRPr lang="ru-RU" sz="1400" dirty="0"/>
          </a:p>
        </p:txBody>
      </p:sp>
      <p:pic>
        <p:nvPicPr>
          <p:cNvPr id="9" name="Picture 2" descr="D:\Мои документы\150 культур Дона_2018-2019\Традиции национального природопользования\animal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3182"/>
            <a:ext cx="2863135" cy="1785950"/>
          </a:xfrm>
          <a:prstGeom prst="rect">
            <a:avLst/>
          </a:prstGeom>
          <a:noFill/>
        </p:spPr>
      </p:pic>
      <p:pic>
        <p:nvPicPr>
          <p:cNvPr id="126980" name="Picture 4" descr="D:\Мои документы\150 культур Дона_2018-2019\Традиции национального природопользования\рисосея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5286388"/>
            <a:ext cx="2359776" cy="1571612"/>
          </a:xfrm>
          <a:prstGeom prst="rect">
            <a:avLst/>
          </a:prstGeom>
          <a:noFill/>
        </p:spPr>
      </p:pic>
      <p:pic>
        <p:nvPicPr>
          <p:cNvPr id="11" name="Рисунок 8" descr="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0"/>
            <a:ext cx="1785918" cy="225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5" descr="D:\Мои документы\150 культур Дона_2018-2019\Традиции национального природопользования\Корейцы-овощевод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64944" y="5286388"/>
            <a:ext cx="2579056" cy="1571612"/>
          </a:xfrm>
          <a:prstGeom prst="rect">
            <a:avLst/>
          </a:prstGeom>
          <a:noFill/>
        </p:spPr>
      </p:pic>
      <p:pic>
        <p:nvPicPr>
          <p:cNvPr id="14" name="Picture 3" descr="D:\Мои документы\150 культур Дона_2018-2019\Традиции национального природопользования\Груз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8604"/>
            <a:ext cx="2095482" cy="1571612"/>
          </a:xfrm>
          <a:prstGeom prst="rect">
            <a:avLst/>
          </a:prstGeom>
          <a:noFill/>
        </p:spPr>
      </p:pic>
      <p:pic>
        <p:nvPicPr>
          <p:cNvPr id="126983" name="Picture 7" descr="D:\Мои документы\150 культур Дона_2018-2019\Традиции национального природопользования\древние охотники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4836704"/>
            <a:ext cx="2857487" cy="2021296"/>
          </a:xfrm>
          <a:prstGeom prst="rect">
            <a:avLst/>
          </a:prstGeom>
          <a:noFill/>
        </p:spPr>
      </p:pic>
      <p:pic>
        <p:nvPicPr>
          <p:cNvPr id="126977" name="Picture 1" descr="D:\Мои документы\150 культур Дона_2018-2019\Традиции национального природопользования\щедрость Природы севера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5286388"/>
            <a:ext cx="2266203" cy="1571612"/>
          </a:xfrm>
          <a:prstGeom prst="rect">
            <a:avLst/>
          </a:prstGeom>
          <a:noFill/>
        </p:spPr>
      </p:pic>
      <p:sp>
        <p:nvSpPr>
          <p:cNvPr id="17" name="Овал 12"/>
          <p:cNvSpPr>
            <a:spLocks noChangeArrowheads="1"/>
          </p:cNvSpPr>
          <p:nvPr/>
        </p:nvSpPr>
        <p:spPr bwMode="auto">
          <a:xfrm>
            <a:off x="2143108" y="0"/>
            <a:ext cx="4786346" cy="19288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Этноэкологический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 марафон </a:t>
            </a:r>
            <a:r>
              <a:rPr lang="ru-RU" dirty="0" smtClean="0">
                <a:solidFill>
                  <a:srgbClr val="373737"/>
                </a:solidFill>
                <a:latin typeface="Trebuchet MS" pitchFamily="34" charset="0"/>
              </a:rPr>
              <a:t>«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Экологический след Этноса. </a:t>
            </a:r>
          </a:p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Национальные традиции природопользования </a:t>
            </a:r>
          </a:p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на Дону»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27-08-18\150 культур\2017-2018\Координационный Совет\14.11.17\IMG_4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5214942" cy="3476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7643834" cy="1143000"/>
          </a:xfrm>
        </p:spPr>
        <p:txBody>
          <a:bodyPr>
            <a:noAutofit/>
          </a:bodyPr>
          <a:lstStyle/>
          <a:p>
            <a:r>
              <a:rPr lang="ru-RU" sz="2000" dirty="0" smtClean="0"/>
              <a:t>Научно-практическая конференция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«Традиции национального природопользования на Дону»</a:t>
            </a:r>
            <a:endParaRPr lang="ru-RU" sz="2000" b="1" dirty="0"/>
          </a:p>
        </p:txBody>
      </p:sp>
      <p:pic>
        <p:nvPicPr>
          <p:cNvPr id="9218" name="Picture 2" descr="F:\27-08-18\150 культур\2017-2018\Координационный Совет\14.11.17\IMG_47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3307" y="1785926"/>
            <a:ext cx="5250693" cy="3500462"/>
          </a:xfrm>
          <a:prstGeom prst="rect">
            <a:avLst/>
          </a:prstGeom>
          <a:noFill/>
        </p:spPr>
      </p:pic>
      <p:pic>
        <p:nvPicPr>
          <p:cNvPr id="9220" name="Picture 4" descr="F:\27-08-18\150 культур\2017-2018\Координационный Совет\14.11.17\IMG_49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905383"/>
            <a:ext cx="2928926" cy="1952617"/>
          </a:xfrm>
          <a:prstGeom prst="rect">
            <a:avLst/>
          </a:prstGeom>
          <a:noFill/>
        </p:spPr>
      </p:pic>
      <p:pic>
        <p:nvPicPr>
          <p:cNvPr id="9221" name="Picture 5" descr="F:\27-08-18\150 культур\2017-2018\Координационный Совет\14.11.17\Наука в открытом доступе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166"/>
            <a:ext cx="1515902" cy="1086668"/>
          </a:xfrm>
          <a:prstGeom prst="rect">
            <a:avLst/>
          </a:prstGeom>
          <a:noFill/>
        </p:spPr>
      </p:pic>
      <p:pic>
        <p:nvPicPr>
          <p:cNvPr id="9" name="Picture 2" descr="F:\27-08-18\150 культур\2017-2018\Координационный Совет\14.11.17\IMG_48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875217"/>
            <a:ext cx="2974175" cy="1982783"/>
          </a:xfrm>
          <a:prstGeom prst="rect">
            <a:avLst/>
          </a:prstGeom>
          <a:noFill/>
        </p:spPr>
      </p:pic>
      <p:pic>
        <p:nvPicPr>
          <p:cNvPr id="9223" name="Picture 7" descr="F:\27-08-18\150 культур\2017-2018\Координационный Совет\14.11.17\IMG_49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3" y="4857760"/>
            <a:ext cx="3000360" cy="2000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9"/>
          <p:cNvSpPr>
            <a:spLocks noChangeArrowheads="1"/>
          </p:cNvSpPr>
          <p:nvPr/>
        </p:nvSpPr>
        <p:spPr bwMode="auto">
          <a:xfrm>
            <a:off x="0" y="0"/>
            <a:ext cx="3571900" cy="178595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4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5" name="Picture 3" descr="D:\Мои документы\150 культур Дона_2018-2019\Традиции национального природопользования\22 марта 2019 ИНОЗ\Жюри конкурса презентац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857364"/>
            <a:ext cx="4214842" cy="31611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85728"/>
            <a:ext cx="3143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FFFF00"/>
                </a:solidFill>
              </a:rPr>
              <a:t>Областной конкурс </a:t>
            </a:r>
          </a:p>
          <a:p>
            <a:pPr algn="ctr"/>
            <a:r>
              <a:rPr lang="ru-RU" sz="1600" b="1" cap="all" dirty="0" smtClean="0">
                <a:solidFill>
                  <a:srgbClr val="FFFF00"/>
                </a:solidFill>
              </a:rPr>
              <a:t>научно-исследовательских работ  учащихся </a:t>
            </a:r>
          </a:p>
          <a:p>
            <a:pPr algn="ctr"/>
            <a:r>
              <a:rPr lang="ru-RU" sz="1600" b="1" cap="all" dirty="0" smtClean="0">
                <a:solidFill>
                  <a:srgbClr val="FFFF00"/>
                </a:solidFill>
              </a:rPr>
              <a:t>"Культурные коды этноса»</a:t>
            </a:r>
            <a:endParaRPr lang="ru-RU" sz="1600" b="1" cap="all" dirty="0">
              <a:solidFill>
                <a:srgbClr val="FFFF00"/>
              </a:solidFill>
            </a:endParaRPr>
          </a:p>
        </p:txBody>
      </p:sp>
      <p:pic>
        <p:nvPicPr>
          <p:cNvPr id="130050" name="Picture 2" descr="D:\Мои документы\150 культур Дона_2017-2018\Конкурс НИР\Веселовский райо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3571868" cy="2678900"/>
          </a:xfrm>
          <a:prstGeom prst="rect">
            <a:avLst/>
          </a:prstGeom>
          <a:noFill/>
        </p:spPr>
      </p:pic>
      <p:pic>
        <p:nvPicPr>
          <p:cNvPr id="130054" name="Picture 6" descr="D:\Мои документы\150 культур Дона_2017-2018\Конкурс НИР\Члены ЖЮРИ Конкурса НИ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000636"/>
            <a:ext cx="1905012" cy="1428759"/>
          </a:xfrm>
          <a:prstGeom prst="rect">
            <a:avLst/>
          </a:prstGeom>
          <a:noFill/>
        </p:spPr>
      </p:pic>
      <p:pic>
        <p:nvPicPr>
          <p:cNvPr id="130055" name="Picture 7" descr="D:\Мои документы\150 культур Дона_2017-2018\Конкурс НИР\Жюри конкурса НИ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214818"/>
            <a:ext cx="3000396" cy="2250298"/>
          </a:xfrm>
          <a:prstGeom prst="rect">
            <a:avLst/>
          </a:prstGeom>
          <a:noFill/>
        </p:spPr>
      </p:pic>
      <p:pic>
        <p:nvPicPr>
          <p:cNvPr id="130052" name="Picture 4" descr="D:\Мои документы\150 культур Дона_2017-2018\Конкурс НИР\НИ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3" y="4857760"/>
            <a:ext cx="2143140" cy="1607355"/>
          </a:xfrm>
          <a:prstGeom prst="rect">
            <a:avLst/>
          </a:prstGeom>
          <a:noFill/>
        </p:spPr>
      </p:pic>
      <p:pic>
        <p:nvPicPr>
          <p:cNvPr id="130058" name="Picture 10" descr="D:\Мои документы\150 культур Дона_2018-2019\Традиции национального природопользования\22 марта 2019 ИНОЗ\IMG_20190322_1125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31" y="0"/>
            <a:ext cx="2571769" cy="1928826"/>
          </a:xfrm>
          <a:prstGeom prst="rect">
            <a:avLst/>
          </a:prstGeom>
          <a:noFill/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6715141" y="1428736"/>
          <a:ext cx="2428860" cy="5429264"/>
        </p:xfrm>
        <a:graphic>
          <a:graphicData uri="http://schemas.openxmlformats.org/drawingml/2006/table">
            <a:tbl>
              <a:tblPr/>
              <a:tblGrid>
                <a:gridCol w="455361"/>
                <a:gridCol w="1973499"/>
              </a:tblGrid>
              <a:tr h="1789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Критерии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Исследовательский характер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Актуальность (обоснование)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Практическая значимость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7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4. 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Команда проекта: доля вклада каждого  участника в НИР  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9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Наличие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плана-график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научного исследования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Литературная проработанность темы (ссылки на публикации)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7. 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Методический набор исследования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9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Масштабность исследования (выборка)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9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9.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Оригинальность выводов и предложений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10.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Качество оформления отчета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9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11.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качество устного доклада (возможна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видеоверсия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12.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Ответы на вопросы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Аудитории и Жюри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13.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Активность аудитории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143372" y="142852"/>
            <a:ext cx="2571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chemeClr val="accent6">
                    <a:lumMod val="75000"/>
                  </a:schemeClr>
                </a:solidFill>
              </a:rPr>
              <a:t>Марафон НИР </a:t>
            </a:r>
          </a:p>
          <a:p>
            <a:pPr algn="ctr"/>
            <a:r>
              <a:rPr lang="ru-RU" b="1" cap="all" dirty="0" smtClean="0">
                <a:solidFill>
                  <a:schemeClr val="accent6">
                    <a:lumMod val="75000"/>
                  </a:schemeClr>
                </a:solidFill>
              </a:rPr>
              <a:t>2019-2020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857364"/>
            <a:ext cx="2354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FFFF00"/>
                </a:solidFill>
              </a:rPr>
              <a:t>Конкурс  НИР 2018 г.</a:t>
            </a:r>
            <a:endParaRPr lang="ru-RU" dirty="0"/>
          </a:p>
        </p:txBody>
      </p:sp>
      <p:pic>
        <p:nvPicPr>
          <p:cNvPr id="13" name="Picture 2" descr="D:\Мои документы\150 культур Дона_2018-2019\Традиции национального природопользования\22 марта 2019 ИНОЗ\IMG_20190322_1229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95681" y="1000108"/>
            <a:ext cx="3048524" cy="228639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2285992"/>
            <a:ext cx="3000396" cy="4286280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 smtClean="0"/>
              <a:t>Положение о Театральном марафоне 2019-2020</a:t>
            </a:r>
          </a:p>
          <a:p>
            <a:r>
              <a:rPr lang="ru-RU" sz="2600" dirty="0" smtClean="0"/>
              <a:t>Состав  оргкомитета</a:t>
            </a:r>
          </a:p>
          <a:p>
            <a:r>
              <a:rPr lang="ru-RU" sz="2600" dirty="0" smtClean="0"/>
              <a:t>Состав Жюри</a:t>
            </a:r>
            <a:r>
              <a:rPr lang="ru-RU" sz="2600" dirty="0" smtClean="0"/>
              <a:t> </a:t>
            </a:r>
          </a:p>
          <a:p>
            <a:r>
              <a:rPr lang="ru-RU" sz="2600" dirty="0" smtClean="0"/>
              <a:t>Календарный план театрального марафона</a:t>
            </a:r>
          </a:p>
          <a:p>
            <a:r>
              <a:rPr lang="ru-RU" sz="2600" dirty="0" smtClean="0"/>
              <a:t>Публикации в СМИ и социальных сетях</a:t>
            </a:r>
          </a:p>
          <a:p>
            <a:endParaRPr lang="ru-RU" dirty="0"/>
          </a:p>
        </p:txBody>
      </p:sp>
      <p:sp>
        <p:nvSpPr>
          <p:cNvPr id="4" name="Овал 10"/>
          <p:cNvSpPr>
            <a:spLocks noChangeArrowheads="1"/>
          </p:cNvSpPr>
          <p:nvPr/>
        </p:nvSpPr>
        <p:spPr bwMode="auto">
          <a:xfrm>
            <a:off x="3143240" y="142852"/>
            <a:ext cx="3071834" cy="178595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Trebuchet MS" pitchFamily="34" charset="0"/>
              </a:rPr>
              <a:t>Театральный	 фестиваль  школьных театров и детских театральных студий «Золотые зерна»</a:t>
            </a:r>
            <a:endParaRPr lang="ru-RU" sz="1600" dirty="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8" name="Picture 2" descr="D:\Мои документы\150 культур Дона_2017-2018\Золотые зерна\gbqLwTu_ff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8981" y="0"/>
            <a:ext cx="2815019" cy="2071678"/>
          </a:xfrm>
          <a:prstGeom prst="rect">
            <a:avLst/>
          </a:prstGeom>
          <a:noFill/>
        </p:spPr>
      </p:pic>
      <p:pic>
        <p:nvPicPr>
          <p:cNvPr id="9" name="Picture 3" descr="D:\Мои документы\150 культур Дона_2017-2018\Золотые зерна\lQawwTbTm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28926" cy="2196695"/>
          </a:xfrm>
          <a:prstGeom prst="rect">
            <a:avLst/>
          </a:prstGeom>
          <a:noFill/>
        </p:spPr>
      </p:pic>
      <p:pic>
        <p:nvPicPr>
          <p:cNvPr id="11" name="Picture 4" descr="D:\Мои документы\150 культур Дона_2017-2018\Золотые зерна\Веселовский район СОШ №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071678"/>
            <a:ext cx="3429024" cy="2054221"/>
          </a:xfrm>
          <a:prstGeom prst="rect">
            <a:avLst/>
          </a:prstGeom>
          <a:noFill/>
        </p:spPr>
      </p:pic>
      <p:pic>
        <p:nvPicPr>
          <p:cNvPr id="12" name="Picture 5" descr="D:\Мои документы\150 культур Дона_2017-2018\Золотые зерна\BbV6c-V6f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5037" y="2071678"/>
            <a:ext cx="2738963" cy="2054222"/>
          </a:xfrm>
          <a:prstGeom prst="rect">
            <a:avLst/>
          </a:prstGeom>
          <a:noFill/>
        </p:spPr>
      </p:pic>
      <p:pic>
        <p:nvPicPr>
          <p:cNvPr id="14" name="Picture 6" descr="D:\Мои документы\150 культур Дона_2018-2019\Театральный фестиваль Золотые зерна\IMG_20190327_1423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8035" y="4143380"/>
            <a:ext cx="2035965" cy="2714620"/>
          </a:xfrm>
          <a:prstGeom prst="rect">
            <a:avLst/>
          </a:prstGeom>
          <a:noFill/>
        </p:spPr>
      </p:pic>
      <p:pic>
        <p:nvPicPr>
          <p:cNvPr id="126981" name="Picture 5" descr="D:\Мои документы\150 культур Дона_2018-2019\Театральный фестиваль Золотые зерна\Церемония подведения итогов_фотоотчет\IMG_20181122_1428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7785" y="4143380"/>
            <a:ext cx="2035965" cy="2714620"/>
          </a:xfrm>
          <a:prstGeom prst="rect">
            <a:avLst/>
          </a:prstGeom>
          <a:noFill/>
        </p:spPr>
      </p:pic>
      <p:pic>
        <p:nvPicPr>
          <p:cNvPr id="126982" name="Picture 6" descr="D:\Мои документы\150 культур Дона_2018-2019\Театральный фестиваль Золотые зерна\Мастер-классы театрального фестиваля 'Золотые зерна' проекта '150 культур Дона'_files\Лина Занозина и Алексей Ксенофонтов_20181010_1019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4143380"/>
            <a:ext cx="2125262" cy="283368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1"/>
            <a:ext cx="5000660" cy="2543179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 smtClean="0"/>
              <a:t>Положение о </a:t>
            </a:r>
            <a:r>
              <a:rPr lang="ru-RU" sz="2800" dirty="0" smtClean="0"/>
              <a:t>Литературном марафоне - 2019</a:t>
            </a:r>
            <a:endParaRPr lang="ru-RU" sz="2800" dirty="0" smtClean="0"/>
          </a:p>
          <a:p>
            <a:r>
              <a:rPr lang="ru-RU" sz="2800" dirty="0" smtClean="0"/>
              <a:t>Состав  оргкомитета</a:t>
            </a:r>
          </a:p>
          <a:p>
            <a:r>
              <a:rPr lang="ru-RU" sz="2800" dirty="0" smtClean="0"/>
              <a:t>Состав Жюри </a:t>
            </a:r>
          </a:p>
          <a:p>
            <a:r>
              <a:rPr lang="ru-RU" sz="2800" dirty="0" smtClean="0"/>
              <a:t>Календарный план </a:t>
            </a:r>
            <a:r>
              <a:rPr lang="ru-RU" sz="2800" dirty="0" smtClean="0"/>
              <a:t>литературного  </a:t>
            </a:r>
            <a:r>
              <a:rPr lang="ru-RU" sz="2800" dirty="0" smtClean="0"/>
              <a:t>марафона</a:t>
            </a:r>
          </a:p>
          <a:p>
            <a:r>
              <a:rPr lang="ru-RU" sz="2800" dirty="0" smtClean="0"/>
              <a:t>Публикации в СМИ и социальных сетях</a:t>
            </a:r>
          </a:p>
          <a:p>
            <a:endParaRPr lang="ru-RU" dirty="0"/>
          </a:p>
        </p:txBody>
      </p:sp>
      <p:sp>
        <p:nvSpPr>
          <p:cNvPr id="4" name="Овал 13"/>
          <p:cNvSpPr>
            <a:spLocks noChangeArrowheads="1"/>
          </p:cNvSpPr>
          <p:nvPr/>
        </p:nvSpPr>
        <p:spPr bwMode="auto">
          <a:xfrm>
            <a:off x="857224" y="142852"/>
            <a:ext cx="3286116" cy="142876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rebuchet MS" pitchFamily="34" charset="0"/>
              </a:rPr>
              <a:t>Литературный конкурс</a:t>
            </a: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Trebuchet MS" pitchFamily="34" charset="0"/>
              </a:rPr>
              <a:t> «Новые сказки Тихого Дона»</a:t>
            </a:r>
            <a:endParaRPr lang="ru-RU" sz="14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graphicFrame>
        <p:nvGraphicFramePr>
          <p:cNvPr id="137218" name="Object 2"/>
          <p:cNvGraphicFramePr>
            <a:graphicFrameLocks noChangeAspect="1"/>
          </p:cNvGraphicFramePr>
          <p:nvPr/>
        </p:nvGraphicFramePr>
        <p:xfrm>
          <a:off x="5214942" y="142852"/>
          <a:ext cx="3815499" cy="4938159"/>
        </p:xfrm>
        <a:graphic>
          <a:graphicData uri="http://schemas.openxmlformats.org/presentationml/2006/ole">
            <p:oleObj spid="_x0000_s137218" name="Acrobat Document" r:id="rId3" imgW="5829233" imgH="7543775" progId="AcroExch.Document.DC">
              <p:embed/>
            </p:oleObj>
          </a:graphicData>
        </a:graphic>
      </p:graphicFrame>
      <p:pic>
        <p:nvPicPr>
          <p:cNvPr id="137219" name="Picture 3" descr="D:\Мои документы\150 культур Дона_2017-2018\взаимодействие с ОНФ\Джанибалая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2467" y="4857760"/>
            <a:ext cx="3001533" cy="2000240"/>
          </a:xfrm>
          <a:prstGeom prst="rect">
            <a:avLst/>
          </a:prstGeom>
          <a:noFill/>
        </p:spPr>
      </p:pic>
      <p:pic>
        <p:nvPicPr>
          <p:cNvPr id="137220" name="Picture 4" descr="D:\Мои документы\150 культур Дона_2017-2018\Новые сказки Тихого Дона\награждение победителей\IMG_20180413_145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143380"/>
            <a:ext cx="2035965" cy="2714620"/>
          </a:xfrm>
          <a:prstGeom prst="rect">
            <a:avLst/>
          </a:prstGeom>
          <a:noFill/>
        </p:spPr>
      </p:pic>
      <p:pic>
        <p:nvPicPr>
          <p:cNvPr id="137221" name="Picture 5" descr="D:\Мои документы\150 культур Дона_2017-2018\Новые сказки Тихого Дона\награждение победителей\IMG_20180413_1459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1" y="4143380"/>
            <a:ext cx="2035965" cy="271462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488"/>
            <a:ext cx="2285459" cy="1714488"/>
          </a:xfr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14" cy="1714511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2285984" cy="1714488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12"/>
            <a:ext cx="2285983" cy="1714487"/>
          </a:xfrm>
          <a:prstGeom prst="rect">
            <a:avLst/>
          </a:prstGeom>
        </p:spPr>
      </p:pic>
      <p:pic>
        <p:nvPicPr>
          <p:cNvPr id="132100" name="Picture 4" descr="D:\Мои документы\150 культур Дона_2017-2018\Прикладных дел Мастер\Светлана Чекрыжов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5" y="5072074"/>
            <a:ext cx="2381234" cy="1785926"/>
          </a:xfrm>
          <a:prstGeom prst="rect">
            <a:avLst/>
          </a:prstGeom>
          <a:noFill/>
        </p:spPr>
      </p:pic>
      <p:pic>
        <p:nvPicPr>
          <p:cNvPr id="132101" name="Picture 5" descr="D:\Мои документы\150 культур Дона_2017-2018\Прикладных дел Мастер\армянские пряники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5984" y="3393281"/>
            <a:ext cx="2357454" cy="1768091"/>
          </a:xfrm>
          <a:prstGeom prst="rect">
            <a:avLst/>
          </a:prstGeom>
          <a:noFill/>
        </p:spPr>
      </p:pic>
      <p:pic>
        <p:nvPicPr>
          <p:cNvPr id="15" name="Picture 2" descr="D:\Мои документы\150 культур Дона_2017-2018\Прикладных дел Мастер\Выставка и награждение победителей\IMG_20180423_1405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4546" y="1500174"/>
            <a:ext cx="2548460" cy="1911345"/>
          </a:xfrm>
          <a:prstGeom prst="rect">
            <a:avLst/>
          </a:prstGeom>
          <a:noFill/>
        </p:spPr>
      </p:pic>
      <p:pic>
        <p:nvPicPr>
          <p:cNvPr id="132102" name="Picture 6" descr="D:\Мои документы\150 культур Дона_2017-2018\Прикладных дел Мастер\Выставка и награждение победителей\IMG_20180423_1442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4607727"/>
            <a:ext cx="3000364" cy="2250273"/>
          </a:xfrm>
          <a:prstGeom prst="rect">
            <a:avLst/>
          </a:prstGeom>
          <a:noFill/>
        </p:spPr>
      </p:pic>
      <p:pic>
        <p:nvPicPr>
          <p:cNvPr id="132104" name="Picture 8" descr="D:\Мои документы\150 культур Дона_2017-2018\Прикладных дел Мастер\Выставка и награждение победителей\IMG_20180423_1515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9" y="2857496"/>
            <a:ext cx="2285982" cy="1714487"/>
          </a:xfrm>
          <a:prstGeom prst="rect">
            <a:avLst/>
          </a:prstGeom>
          <a:noFill/>
        </p:spPr>
      </p:pic>
      <p:pic>
        <p:nvPicPr>
          <p:cNvPr id="132103" name="Picture 7" descr="D:\Мои документы\150 культур Дона_2017-2018\Прикладных дел Мастер\Выставка и награждение победителей\IMG_20180423_14093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00827" y="-1"/>
            <a:ext cx="2643174" cy="3524231"/>
          </a:xfrm>
          <a:prstGeom prst="rect">
            <a:avLst/>
          </a:prstGeom>
          <a:noFill/>
        </p:spPr>
      </p:pic>
      <p:pic>
        <p:nvPicPr>
          <p:cNvPr id="132105" name="Picture 9" descr="D:\Мои документы\150 культур Дона_2017-2018\Прикладных дел Мастер\Выставка и награждение победителей\IMG_20180423_14065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72250" y="3429000"/>
            <a:ext cx="2571750" cy="3429000"/>
          </a:xfrm>
          <a:prstGeom prst="rect">
            <a:avLst/>
          </a:prstGeom>
          <a:noFill/>
        </p:spPr>
      </p:pic>
      <p:pic>
        <p:nvPicPr>
          <p:cNvPr id="21" name="Picture 3" descr="D:\Мои документы\150 культур Дона_2017-2018\Прикладных дел Мастер\Выставка и награждение победителей\IMG_20180423_15312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4876" y="404791"/>
            <a:ext cx="1785950" cy="2381267"/>
          </a:xfrm>
          <a:prstGeom prst="rect">
            <a:avLst/>
          </a:prstGeom>
          <a:noFill/>
        </p:spPr>
      </p:pic>
      <p:sp>
        <p:nvSpPr>
          <p:cNvPr id="4" name="Овал 1"/>
          <p:cNvSpPr>
            <a:spLocks noChangeArrowheads="1"/>
          </p:cNvSpPr>
          <p:nvPr/>
        </p:nvSpPr>
        <p:spPr bwMode="auto">
          <a:xfrm>
            <a:off x="2428860" y="142852"/>
            <a:ext cx="2500330" cy="123506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 pitchFamily="34" charset="0"/>
              </a:rPr>
              <a:t>Творческий конкурс «Прикладных дел Мастер»</a:t>
            </a:r>
            <a:endParaRPr lang="ru-RU" sz="1400" dirty="0">
              <a:solidFill>
                <a:schemeClr val="accent6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 descr="D:\Мои документы\150 культур Дона_2017-2018\Парад героев\Парад Детских войск\фото и видео Черкашиной\IMG_20180516_112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483" y="642918"/>
            <a:ext cx="2476517" cy="1857388"/>
          </a:xfrm>
          <a:prstGeom prst="rect">
            <a:avLst/>
          </a:prstGeom>
          <a:noFill/>
        </p:spPr>
      </p:pic>
      <p:pic>
        <p:nvPicPr>
          <p:cNvPr id="135174" name="Picture 6" descr="D:\Мои документы\150 культур Дона_2017-2018\Парад героев\Парад Детских войск\DSCN2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000240"/>
            <a:ext cx="4190996" cy="3143248"/>
          </a:xfrm>
          <a:prstGeom prst="rect">
            <a:avLst/>
          </a:prstGeom>
          <a:noFill/>
        </p:spPr>
      </p:pic>
      <p:pic>
        <p:nvPicPr>
          <p:cNvPr id="13517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70576" y="1987416"/>
            <a:ext cx="2474649" cy="350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6" name="Picture 8" descr="D:\Мои документы\150 культур Дона_2017-2018\Парад героев\5-8 класс\Герои Советского Союза_национальные\Вартанян_Геворк_Андреевич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7126" y="4489284"/>
            <a:ext cx="1666874" cy="2368716"/>
          </a:xfrm>
          <a:prstGeom prst="rect">
            <a:avLst/>
          </a:prstGeom>
          <a:noFill/>
        </p:spPr>
      </p:pic>
      <p:pic>
        <p:nvPicPr>
          <p:cNvPr id="135177" name="Picture 9" descr="D:\Мои документы\150 культур Дона_2017-2018\Парад героев\Попович Алексей Максимович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05377" y="4857760"/>
            <a:ext cx="2666987" cy="2000240"/>
          </a:xfrm>
          <a:prstGeom prst="rect">
            <a:avLst/>
          </a:prstGeom>
          <a:noFill/>
        </p:spPr>
      </p:pic>
      <p:pic>
        <p:nvPicPr>
          <p:cNvPr id="135178" name="Picture 10" descr="D:\Мои документы\150 культур Дона_2017-2018\Парад героев\Собибор\IMG_20180313_2331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4875595"/>
            <a:ext cx="2643206" cy="1982405"/>
          </a:xfrm>
          <a:prstGeom prst="rect">
            <a:avLst/>
          </a:prstGeom>
          <a:noFill/>
        </p:spPr>
      </p:pic>
      <p:pic>
        <p:nvPicPr>
          <p:cNvPr id="135179" name="Picture 11" descr="D:\Мои документы\150 культур Дона_2017-2018\Конкурс НИР\МБОУ лицей №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75619"/>
            <a:ext cx="2643174" cy="1982381"/>
          </a:xfrm>
          <a:prstGeom prst="rect">
            <a:avLst/>
          </a:prstGeom>
          <a:noFill/>
        </p:spPr>
      </p:pic>
      <p:pic>
        <p:nvPicPr>
          <p:cNvPr id="18" name="Рисунок 17"/>
          <p:cNvPicPr/>
          <p:nvPr/>
        </p:nvPicPr>
        <p:blipFill>
          <a:blip r:embed="rId9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05131" cy="22949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вал 3"/>
          <p:cNvSpPr>
            <a:spLocks noChangeArrowheads="1"/>
          </p:cNvSpPr>
          <p:nvPr/>
        </p:nvSpPr>
        <p:spPr bwMode="auto">
          <a:xfrm>
            <a:off x="2786050" y="142852"/>
            <a:ext cx="3929058" cy="17145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rgbClr val="FFFF00"/>
                </a:solidFill>
                <a:latin typeface="Trebuchet MS" pitchFamily="34" charset="0"/>
              </a:rPr>
              <a:t>Национально-патриотический краеведческий конкурс  «Парад национальных  героев» </a:t>
            </a:r>
            <a:endParaRPr lang="ru-RU" sz="1400" dirty="0">
              <a:solidFill>
                <a:srgbClr val="FFFF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Мои документы\150 культур Дона_2018-2019\задача 3 НКА и ШКОЛЫ Укрепление общероссийского гражданского единства\Школы\МБОУ Большесальская СОШ №8\IMG_20190306_110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714620"/>
            <a:ext cx="2076451" cy="2768601"/>
          </a:xfrm>
          <a:prstGeom prst="rect">
            <a:avLst/>
          </a:prstGeom>
          <a:noFill/>
        </p:spPr>
      </p:pic>
      <p:pic>
        <p:nvPicPr>
          <p:cNvPr id="133122" name="Picture 2" descr="D:\Мои документы\150 культур Дона_2016-2017\2016-2017\фото и видео с ЧЭИ _телефон\IMG_20161021_1159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571613"/>
            <a:ext cx="2608654" cy="3478206"/>
          </a:xfrm>
          <a:prstGeom prst="rect">
            <a:avLst/>
          </a:prstGeom>
          <a:noFill/>
        </p:spPr>
      </p:pic>
      <p:pic>
        <p:nvPicPr>
          <p:cNvPr id="5" name="Picture 2" descr="D:\Мои документы\150 культур Дона_2016-2017\2016-2017\фото и видео с ЧЭИ _телефон\IMG_20161021_120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3535" y="4375151"/>
            <a:ext cx="3310465" cy="2482849"/>
          </a:xfrm>
          <a:prstGeom prst="rect">
            <a:avLst/>
          </a:prstGeom>
          <a:noFill/>
        </p:spPr>
      </p:pic>
      <p:pic>
        <p:nvPicPr>
          <p:cNvPr id="6" name="Picture 4" descr="D:\Мои документы\150 культур Дона_2016-2017\2016-2017\фото и видео с ЧЭИ _телефон\IMG_20161116_124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8" y="1"/>
            <a:ext cx="2143121" cy="2857495"/>
          </a:xfrm>
          <a:prstGeom prst="rect">
            <a:avLst/>
          </a:prstGeom>
          <a:noFill/>
        </p:spPr>
      </p:pic>
      <p:sp>
        <p:nvSpPr>
          <p:cNvPr id="7" name="Овал 12"/>
          <p:cNvSpPr>
            <a:spLocks noChangeArrowheads="1"/>
          </p:cNvSpPr>
          <p:nvPr/>
        </p:nvSpPr>
        <p:spPr bwMode="auto">
          <a:xfrm>
            <a:off x="3357554" y="0"/>
            <a:ext cx="3286148" cy="1428736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rgbClr val="FFFF00"/>
                </a:solidFill>
                <a:latin typeface="Trebuchet MS" pitchFamily="34" charset="0"/>
              </a:rPr>
              <a:t>Чемпионат Ростовской области </a:t>
            </a:r>
            <a:r>
              <a:rPr lang="ru-RU" sz="1400" dirty="0" smtClean="0">
                <a:solidFill>
                  <a:srgbClr val="FFFF00"/>
                </a:solidFill>
                <a:latin typeface="Trebuchet MS" pitchFamily="34" charset="0"/>
              </a:rPr>
              <a:t>по национальным забавам и  </a:t>
            </a:r>
            <a:r>
              <a:rPr lang="ru-RU" sz="1400" dirty="0" err="1" smtClean="0">
                <a:solidFill>
                  <a:srgbClr val="FFFF00"/>
                </a:solidFill>
                <a:latin typeface="Trebuchet MS" pitchFamily="34" charset="0"/>
              </a:rPr>
              <a:t>этноспортивным</a:t>
            </a:r>
            <a:r>
              <a:rPr lang="ru-RU" sz="1400" dirty="0" smtClean="0">
                <a:solidFill>
                  <a:srgbClr val="FFFF00"/>
                </a:solidFill>
                <a:latin typeface="Trebuchet MS" pitchFamily="34" charset="0"/>
              </a:rPr>
              <a:t> играм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Trebuchet MS" pitchFamily="34" charset="0"/>
              </a:rPr>
              <a:t>«Игры нашего двора»</a:t>
            </a:r>
            <a:endParaRPr lang="ru-RU" sz="1400" dirty="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133123" name="Picture 3" descr="D:\Мои документы\150 культур Дона_2018-2019\ЧЭИ\IMG_27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214678" cy="2143118"/>
          </a:xfrm>
          <a:prstGeom prst="rect">
            <a:avLst/>
          </a:prstGeom>
          <a:noFill/>
        </p:spPr>
      </p:pic>
      <p:pic>
        <p:nvPicPr>
          <p:cNvPr id="133124" name="Picture 4" descr="D:\Мои документы\150 культур Дона_2018-2019\ЧЭИ\IMG_29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43116"/>
            <a:ext cx="3821901" cy="2547934"/>
          </a:xfrm>
          <a:prstGeom prst="rect">
            <a:avLst/>
          </a:prstGeom>
          <a:noFill/>
        </p:spPr>
      </p:pic>
      <p:pic>
        <p:nvPicPr>
          <p:cNvPr id="133125" name="Picture 5" descr="D:\Мои документы\150 культур Дона_2018-2019\ЧЭИ\IMG_30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43446"/>
            <a:ext cx="3321832" cy="2214554"/>
          </a:xfrm>
          <a:prstGeom prst="rect">
            <a:avLst/>
          </a:prstGeom>
          <a:noFill/>
        </p:spPr>
      </p:pic>
      <p:pic>
        <p:nvPicPr>
          <p:cNvPr id="133126" name="Picture 6" descr="D:\Мои документы\150 культур Дона_2018-2019\задача 3 НКА и ШКОЛЫ Укрепление общероссийского гражданского единства\Школы\МБОУ Большесальская СОШ №8\IMG_20190306_1112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4286232"/>
            <a:ext cx="1928826" cy="257176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D:\Мои документы\150 культур Дона_2017-2018\Лекторий !50 культур Дона\23.11.17_мастер-класс Калиниченко Н.В\IMG_20171123_131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137024"/>
            <a:ext cx="2040732" cy="2720976"/>
          </a:xfrm>
          <a:prstGeom prst="rect">
            <a:avLst/>
          </a:prstGeom>
          <a:noFill/>
        </p:spPr>
      </p:pic>
      <p:pic>
        <p:nvPicPr>
          <p:cNvPr id="111619" name="Picture 3" descr="D:\Мои документы\150 культур Дона_2018-2019\Театральный фестиваль Золотые зерна\Открытие Театрального марафо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428736"/>
            <a:ext cx="2857488" cy="2143116"/>
          </a:xfrm>
          <a:prstGeom prst="rect">
            <a:avLst/>
          </a:prstGeom>
          <a:noFill/>
        </p:spPr>
      </p:pic>
      <p:pic>
        <p:nvPicPr>
          <p:cNvPr id="69633" name="Picture 1" descr="D:\Мои документы\150 культур Дона_2016-2017\5.02.17 Мастер-классы от славянских НКА\IMG_20170205_121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8987" y="2000240"/>
            <a:ext cx="1905013" cy="1428760"/>
          </a:xfrm>
          <a:prstGeom prst="rect">
            <a:avLst/>
          </a:prstGeom>
          <a:noFill/>
        </p:spPr>
      </p:pic>
      <p:pic>
        <p:nvPicPr>
          <p:cNvPr id="69637" name="Picture 5" descr="D:\Мои документы\150 культур Дона_2016-2017\поддержка  общества Донских и приазовских греков_Танаи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7" y="0"/>
            <a:ext cx="1857388" cy="1393041"/>
          </a:xfrm>
          <a:prstGeom prst="rect">
            <a:avLst/>
          </a:prstGeom>
          <a:noFill/>
        </p:spPr>
      </p:pic>
      <p:pic>
        <p:nvPicPr>
          <p:cNvPr id="69636" name="Picture 4" descr="D:\Мои документы\150 культур Дона_2016-2017\12.06.17\12.06.2017_150 культур Дона\IMG_20170612_135158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8325" y="0"/>
            <a:ext cx="1904981" cy="1428736"/>
          </a:xfrm>
          <a:prstGeom prst="rect">
            <a:avLst/>
          </a:prstGeom>
          <a:noFill/>
        </p:spPr>
      </p:pic>
      <p:pic>
        <p:nvPicPr>
          <p:cNvPr id="69635" name="Picture 3" descr="D:\Мои документы\150 культур Дона_2016-2017\12.06.17\12.06.2017_150 культур Дона\IMG_20170612_1329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904982" cy="142873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25" y="5743575"/>
            <a:ext cx="1428750" cy="542925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Логотип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69634" name="Picture 2" descr="D:\Мои документы\150 культур Дона_2016-2017\5.02.17 Мастер-классы от славянских НКА\IMG_20170205_1408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3834" y="-1"/>
            <a:ext cx="1500166" cy="2000221"/>
          </a:xfrm>
          <a:prstGeom prst="rect">
            <a:avLst/>
          </a:prstGeom>
          <a:noFill/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286388"/>
            <a:ext cx="2036548" cy="1357298"/>
          </a:xfrm>
          <a:prstGeom prst="rect">
            <a:avLst/>
          </a:prstGeom>
        </p:spPr>
      </p:pic>
      <p:pic>
        <p:nvPicPr>
          <p:cNvPr id="19" name="Picture 5" descr="E:\150 культур акт. зал 28.10.16\DSCN9717.JPG"/>
          <p:cNvPicPr>
            <a:picLocks noChangeAspect="1" noChangeArrowheads="1"/>
          </p:cNvPicPr>
          <p:nvPr/>
        </p:nvPicPr>
        <p:blipFill>
          <a:blip r:embed="rId10" cstate="print"/>
          <a:srcRect l="21855" t="34278" r="52434" b="2308"/>
          <a:stretch>
            <a:fillRect/>
          </a:stretch>
        </p:blipFill>
        <p:spPr bwMode="auto">
          <a:xfrm>
            <a:off x="1857356" y="3929066"/>
            <a:ext cx="1357322" cy="2511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C:\Documents and Settings\1\Рабочий стол\Выставка сувенирных кукол-украинок\IMG_326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3357562"/>
            <a:ext cx="1857388" cy="123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Блок-схема: перфолента 8"/>
          <p:cNvSpPr>
            <a:spLocks noChangeArrowheads="1"/>
          </p:cNvSpPr>
          <p:nvPr/>
        </p:nvSpPr>
        <p:spPr bwMode="auto">
          <a:xfrm>
            <a:off x="7510482" y="3152772"/>
            <a:ext cx="1633518" cy="3705228"/>
          </a:xfrm>
          <a:prstGeom prst="flowChartPunchedTap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формула  проекта</a:t>
            </a:r>
            <a:r>
              <a:rPr lang="ru-RU" sz="2000" b="1" dirty="0">
                <a:solidFill>
                  <a:srgbClr val="7575D1"/>
                </a:solidFill>
              </a:rPr>
              <a:t>: </a:t>
            </a:r>
            <a:endParaRPr lang="ru-RU" sz="1400" b="1" dirty="0">
              <a:solidFill>
                <a:srgbClr val="7575D1"/>
              </a:solidFill>
            </a:endParaRPr>
          </a:p>
          <a:p>
            <a:pPr algn="ctr" eaLnBrk="0" hangingPunct="0"/>
            <a:r>
              <a:rPr lang="ru-RU" sz="1400" b="1" dirty="0">
                <a:solidFill>
                  <a:srgbClr val="FF0000"/>
                </a:solidFill>
              </a:rPr>
              <a:t>ЗНАЮ</a:t>
            </a:r>
          </a:p>
          <a:p>
            <a:pPr algn="ctr" eaLnBrk="0" hangingPunct="0"/>
            <a:r>
              <a:rPr lang="ru-RU" sz="1400" b="1" dirty="0">
                <a:solidFill>
                  <a:srgbClr val="FF0000"/>
                </a:solidFill>
              </a:rPr>
              <a:t>+ </a:t>
            </a:r>
          </a:p>
          <a:p>
            <a:pPr algn="ctr" eaLnBrk="0" hangingPunct="0"/>
            <a:r>
              <a:rPr lang="ru-RU" sz="1400" b="1" dirty="0">
                <a:solidFill>
                  <a:srgbClr val="FFFF00"/>
                </a:solidFill>
              </a:rPr>
              <a:t>ПОНИМАЮ</a:t>
            </a:r>
          </a:p>
          <a:p>
            <a:pPr algn="ctr" eaLnBrk="0" hangingPunct="0"/>
            <a:r>
              <a:rPr lang="ru-RU" sz="1400" b="1" dirty="0">
                <a:solidFill>
                  <a:srgbClr val="FF0000"/>
                </a:solidFill>
              </a:rPr>
              <a:t>+</a:t>
            </a:r>
          </a:p>
          <a:p>
            <a:pPr algn="ctr" eaLnBrk="0" hangingPunct="0"/>
            <a:r>
              <a:rPr lang="ru-RU" sz="1400" b="1" dirty="0">
                <a:solidFill>
                  <a:srgbClr val="92D050"/>
                </a:solidFill>
              </a:rPr>
              <a:t>ПРИНИМАЮ</a:t>
            </a:r>
          </a:p>
          <a:p>
            <a:pPr algn="ctr" eaLnBrk="0" hangingPunct="0"/>
            <a:r>
              <a:rPr lang="ru-RU" sz="1400" b="1" dirty="0">
                <a:solidFill>
                  <a:srgbClr val="FF0000"/>
                </a:solidFill>
              </a:rPr>
              <a:t>+ </a:t>
            </a:r>
          </a:p>
          <a:p>
            <a:pPr algn="ctr" eaLnBrk="0" hangingPunct="0"/>
            <a:r>
              <a:rPr lang="ru-RU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УВАЖАЮ </a:t>
            </a:r>
          </a:p>
          <a:p>
            <a:pPr algn="ctr" eaLnBrk="0" hangingPunct="0"/>
            <a:r>
              <a:rPr lang="ru-RU" sz="1400" b="1" dirty="0">
                <a:solidFill>
                  <a:srgbClr val="FF0000"/>
                </a:solidFill>
              </a:rPr>
              <a:t>= </a:t>
            </a:r>
          </a:p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</a:rPr>
              <a:t>ДРУЖУ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9065"/>
            <a:ext cx="1857356" cy="1393017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28" name="Picture 3" descr="D:\Мои документы\150 культур Дона_2016-2017\Золотые зерна\корейские танцы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00694" y="0"/>
            <a:ext cx="2143942" cy="1428736"/>
          </a:xfrm>
          <a:prstGeom prst="rect">
            <a:avLst/>
          </a:prstGeom>
          <a:noFill/>
        </p:spPr>
      </p:pic>
      <p:pic>
        <p:nvPicPr>
          <p:cNvPr id="69639" name="Picture 7" descr="D:\Мои документы\150 культур Дона_2016-2017\Золотые зерна\Руководитель проекта с победителями Фестиваля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571744"/>
            <a:ext cx="1893117" cy="1261585"/>
          </a:xfrm>
          <a:prstGeom prst="rect">
            <a:avLst/>
          </a:prstGeom>
          <a:noFill/>
        </p:spPr>
      </p:pic>
      <p:pic>
        <p:nvPicPr>
          <p:cNvPr id="69640" name="Picture 8" descr="D:\Мои документы\150 культур Дона_2016-2017\Золотые зерна\народов дружная семья Аксайской СОШ №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428736"/>
            <a:ext cx="1928794" cy="1285360"/>
          </a:xfrm>
          <a:prstGeom prst="rect">
            <a:avLst/>
          </a:prstGeom>
          <a:noFill/>
        </p:spPr>
      </p:pic>
      <p:pic>
        <p:nvPicPr>
          <p:cNvPr id="20" name="Picture 3" descr="E:\150 культур акт. зал 28.10.16\DSCN9731.JPG"/>
          <p:cNvPicPr>
            <a:picLocks noChangeAspect="1" noChangeArrowheads="1"/>
          </p:cNvPicPr>
          <p:nvPr/>
        </p:nvPicPr>
        <p:blipFill>
          <a:blip r:embed="rId16" cstate="print"/>
          <a:srcRect l="9185" t="20408" r="14276" b="20408"/>
          <a:stretch>
            <a:fillRect/>
          </a:stretch>
        </p:blipFill>
        <p:spPr bwMode="auto">
          <a:xfrm>
            <a:off x="3286116" y="3929066"/>
            <a:ext cx="2310643" cy="134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7" descr="D:\Мои документы\150 культур Дона_2017-2018\Лекторий !50 культур Дона\Еврейская музыкальная культура\IMG_20180215_14084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72000" y="5143512"/>
            <a:ext cx="1285884" cy="1714512"/>
          </a:xfrm>
          <a:prstGeom prst="rect">
            <a:avLst/>
          </a:prstGeom>
          <a:noFill/>
        </p:spPr>
      </p:pic>
      <p:pic>
        <p:nvPicPr>
          <p:cNvPr id="34" name="Picture 8" descr="D:\Мои документы\150 культур Дона_2017-2018\Лекторий !50 культур Дона\ДЮШТ\IMG-20180519-WA0009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786446" y="4643446"/>
            <a:ext cx="1660916" cy="2214554"/>
          </a:xfrm>
          <a:prstGeom prst="rect">
            <a:avLst/>
          </a:prstGeom>
          <a:noFill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928794" y="1428736"/>
            <a:ext cx="376303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9"/>
          <p:cNvSpPr>
            <a:spLocks noChangeArrowheads="1"/>
          </p:cNvSpPr>
          <p:nvPr/>
        </p:nvSpPr>
        <p:spPr bwMode="auto">
          <a:xfrm>
            <a:off x="6572264" y="0"/>
            <a:ext cx="2571736" cy="164305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4277" name="Picture 5" descr="D:\Мои документы\150 культур Дона_2017-2018\Мастера\Педагогам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974979"/>
            <a:ext cx="2912266" cy="388302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488" y="4000504"/>
            <a:ext cx="3313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https://vk.com/project150kulturdona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1643050"/>
            <a:ext cx="217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школьных сайтах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10" y="1928802"/>
            <a:ext cx="2169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На школьном радио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28926" y="1643050"/>
            <a:ext cx="1562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На школьном 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телевидении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Овал 9"/>
          <p:cNvSpPr>
            <a:spLocks noChangeArrowheads="1"/>
          </p:cNvSpPr>
          <p:nvPr/>
        </p:nvSpPr>
        <p:spPr bwMode="auto">
          <a:xfrm>
            <a:off x="214282" y="0"/>
            <a:ext cx="2714644" cy="164305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rgbClr val="FFFF00"/>
                </a:solidFill>
              </a:rPr>
              <a:t>Конкурс школьных </a:t>
            </a:r>
            <a:r>
              <a:rPr lang="ru-RU" sz="1400" dirty="0" err="1" smtClean="0">
                <a:solidFill>
                  <a:srgbClr val="FFFF00"/>
                </a:solidFill>
              </a:rPr>
              <a:t>медиацентров</a:t>
            </a:r>
            <a:endParaRPr lang="ru-RU" sz="1400" dirty="0" smtClean="0">
              <a:solidFill>
                <a:srgbClr val="FFFF00"/>
              </a:solidFill>
            </a:endParaRPr>
          </a:p>
          <a:p>
            <a:pPr algn="ctr"/>
            <a:r>
              <a:rPr lang="ru-RU" sz="1400" dirty="0" smtClean="0">
                <a:solidFill>
                  <a:srgbClr val="FFFF00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Вижу, слышу, публикую!"</a:t>
            </a:r>
            <a:r>
              <a:rPr lang="ru-RU" sz="14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rgbClr val="FFFF00"/>
                </a:solidFill>
              </a:rPr>
              <a:t> о проекте 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</a:rPr>
              <a:t>«150 </a:t>
            </a:r>
            <a:r>
              <a:rPr lang="ru-RU" sz="1400" dirty="0" smtClean="0">
                <a:solidFill>
                  <a:srgbClr val="FFFF00"/>
                </a:solidFill>
              </a:rPr>
              <a:t>культур Дона»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14876" y="1714488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В местных СМИ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57686" y="2643182"/>
            <a:ext cx="2641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на ярмарках и выставках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72000" y="2071678"/>
            <a:ext cx="24286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через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узнаваемость </a:t>
            </a: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логотипа и стиля</a:t>
            </a: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17" name="Овал 9"/>
          <p:cNvSpPr>
            <a:spLocks noChangeArrowheads="1"/>
          </p:cNvSpPr>
          <p:nvPr/>
        </p:nvSpPr>
        <p:spPr bwMode="auto">
          <a:xfrm>
            <a:off x="3071802" y="0"/>
            <a:ext cx="3357586" cy="16430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214678" y="214290"/>
            <a:ext cx="335758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 на лучшее информационное сопровождение и продвижение гражданского этнокультурного образовательного проекта "150 культур Дона«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zh-CN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СМИ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86248" y="2928934"/>
            <a:ext cx="269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на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гражданских форумах </a:t>
            </a:r>
          </a:p>
          <a:p>
            <a:pPr algn="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и научных конференциях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71604" y="2571744"/>
            <a:ext cx="2108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 социальных сетях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221" name="Picture 5" descr="D:\Мои документы\150 культур Дона_2018-2019\ЧЭИ\фото и видео\IMG_20180823_185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357694"/>
            <a:ext cx="3333741" cy="2500306"/>
          </a:xfrm>
          <a:prstGeom prst="rect">
            <a:avLst/>
          </a:prstGeom>
          <a:noFill/>
        </p:spPr>
      </p:pic>
      <p:pic>
        <p:nvPicPr>
          <p:cNvPr id="26" name="Picture 5" descr="D:\Мои документы\150 культур Дона_2018-2019\Конкурс_информационное продвижение проекта\IMG-20190327-WA00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663" y="4875217"/>
            <a:ext cx="2975337" cy="1982783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6215074" y="4500570"/>
            <a:ext cx="2781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http://150kulturdona.sfedu.ru/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574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https://www.youtube.com/channel/UCEriRj4M5p78mfLMQASUusA</a:t>
            </a:r>
            <a:endParaRPr lang="ru-RU" sz="1600" dirty="0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715140" y="285728"/>
            <a:ext cx="22145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Искусство межкультурной коммуникации.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«ОО+ВУЗ+НКО+НКА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858016" y="1785926"/>
            <a:ext cx="2428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конкурс на лучшее творческое взаимодействие образовательной организации с партнерами </a:t>
            </a:r>
            <a:endParaRPr lang="ru-RU" sz="1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2571736" y="1600200"/>
            <a:ext cx="6429420" cy="5043510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sz="5100" b="1" dirty="0" smtClean="0"/>
              <a:t>"</a:t>
            </a:r>
            <a:r>
              <a:rPr lang="ru-RU" sz="5100" b="1" dirty="0" smtClean="0"/>
              <a:t>Лучшая проектная группа образовательной организации  и лучший педагог этнокультурного образовательного проекта "150 культур Дона"</a:t>
            </a:r>
            <a:endParaRPr lang="ru-RU" sz="5100" dirty="0" smtClean="0"/>
          </a:p>
          <a:p>
            <a:pPr>
              <a:buNone/>
            </a:pPr>
            <a:r>
              <a:rPr lang="ru-RU" b="1" dirty="0" smtClean="0"/>
              <a:t> </a:t>
            </a:r>
            <a:endParaRPr lang="ru-RU" b="1" dirty="0" smtClean="0"/>
          </a:p>
          <a:p>
            <a:pPr marL="0" indent="12700">
              <a:buNone/>
            </a:pPr>
            <a:r>
              <a:rPr lang="ru-RU" u="sng" dirty="0" smtClean="0"/>
              <a:t>Номинация </a:t>
            </a:r>
            <a:r>
              <a:rPr lang="ru-RU" u="sng" dirty="0" smtClean="0"/>
              <a:t>1</a:t>
            </a:r>
            <a:r>
              <a:rPr lang="ru-RU" dirty="0" smtClean="0"/>
              <a:t>  </a:t>
            </a:r>
            <a:r>
              <a:rPr lang="ru-RU" b="1" dirty="0" smtClean="0"/>
              <a:t>"Атлас национальных культур Дона" </a:t>
            </a:r>
            <a:r>
              <a:rPr lang="ru-RU" dirty="0" smtClean="0"/>
              <a:t>- лучший </a:t>
            </a:r>
            <a:r>
              <a:rPr lang="ru-RU" dirty="0" err="1" smtClean="0"/>
              <a:t>видеоурок</a:t>
            </a:r>
            <a:r>
              <a:rPr lang="ru-RU" dirty="0" smtClean="0"/>
              <a:t> о национальной культуре.  Старт 14 января 2019г. Подведение итогов  1 октября 2019г.</a:t>
            </a:r>
          </a:p>
          <a:p>
            <a:pPr marL="0" indent="12700">
              <a:buNone/>
            </a:pPr>
            <a:r>
              <a:rPr lang="ru-RU" u="sng" dirty="0" smtClean="0"/>
              <a:t>Номинация 2</a:t>
            </a:r>
            <a:r>
              <a:rPr lang="ru-RU" dirty="0" smtClean="0"/>
              <a:t>  </a:t>
            </a:r>
            <a:r>
              <a:rPr lang="ru-RU" b="1" dirty="0" smtClean="0"/>
              <a:t>"Собери свой каталог" </a:t>
            </a:r>
            <a:r>
              <a:rPr lang="ru-RU" dirty="0" smtClean="0"/>
              <a:t>- конкурс библиографической культуры для педагогов.  Старт 14 января 2019 г. - Подведение итогов 4 ноября  2019г.</a:t>
            </a:r>
          </a:p>
          <a:p>
            <a:pPr marL="0" indent="12700">
              <a:buNone/>
            </a:pPr>
            <a:r>
              <a:rPr lang="ru-RU" u="sng" dirty="0" smtClean="0"/>
              <a:t>Номинация 3</a:t>
            </a:r>
            <a:r>
              <a:rPr lang="ru-RU" dirty="0" smtClean="0"/>
              <a:t> </a:t>
            </a:r>
            <a:r>
              <a:rPr lang="ru-RU" b="1" dirty="0" smtClean="0"/>
              <a:t>"Артефакты национальной культуры"  </a:t>
            </a:r>
            <a:r>
              <a:rPr lang="ru-RU" dirty="0" smtClean="0"/>
              <a:t>-  конкурсная программа для педагогов на лучшую видеозапись интерактивного урока в школьном музее или музейной выставке об артефакте национальной культуры. Старт 31 января 2019г. Подведение итогов - 24 мая 2019г.</a:t>
            </a:r>
          </a:p>
          <a:p>
            <a:pPr marL="0" indent="12700">
              <a:buNone/>
            </a:pPr>
            <a:r>
              <a:rPr lang="ru-RU" u="sng" dirty="0" smtClean="0"/>
              <a:t>Номинация 4</a:t>
            </a:r>
            <a:r>
              <a:rPr lang="ru-RU" dirty="0" smtClean="0"/>
              <a:t> </a:t>
            </a:r>
            <a:r>
              <a:rPr lang="ru-RU" b="1" dirty="0" smtClean="0"/>
              <a:t>"Лучший продукт социально-культурного проектирования в этнокультурном образовании".</a:t>
            </a:r>
          </a:p>
          <a:p>
            <a:pPr marL="0" indent="12700">
              <a:buNone/>
            </a:pPr>
            <a:r>
              <a:rPr lang="ru-RU" u="sng" dirty="0" smtClean="0"/>
              <a:t>Номинация 5</a:t>
            </a:r>
            <a:r>
              <a:rPr lang="ru-RU" dirty="0" smtClean="0"/>
              <a:t>  </a:t>
            </a:r>
            <a:r>
              <a:rPr lang="ru-RU" b="1" dirty="0" smtClean="0"/>
              <a:t>"Областной этнографический диктант для педагогов" </a:t>
            </a:r>
            <a:r>
              <a:rPr lang="ru-RU" dirty="0" smtClean="0"/>
              <a:t>Старт 1.10.18г.  Подведение итогов - 24 мая 2019г. </a:t>
            </a:r>
          </a:p>
          <a:p>
            <a:pPr marL="0" indent="12700">
              <a:buNone/>
            </a:pPr>
            <a:r>
              <a:rPr lang="ru-RU" u="sng" dirty="0" smtClean="0"/>
              <a:t>Номинация 6</a:t>
            </a:r>
            <a:r>
              <a:rPr lang="ru-RU" dirty="0" smtClean="0"/>
              <a:t> </a:t>
            </a:r>
            <a:r>
              <a:rPr lang="ru-RU" b="1" dirty="0" smtClean="0"/>
              <a:t>"Лучшее педагогическое научное исследование по теме "Формы и методы этнокультурного образования. Современные тенденции в социально-культурном проектировании" </a:t>
            </a:r>
            <a:r>
              <a:rPr lang="ru-RU" dirty="0" smtClean="0"/>
              <a:t> - Старт 25 января 2019 г. Подведение итогов 1 октября 2019г. </a:t>
            </a:r>
          </a:p>
          <a:p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Конкурсная программа </a:t>
            </a:r>
            <a:br>
              <a:rPr lang="ru-RU" dirty="0" smtClean="0"/>
            </a:br>
            <a:r>
              <a:rPr lang="ru-RU" dirty="0" smtClean="0"/>
              <a:t>для педагогов</a:t>
            </a:r>
            <a:endParaRPr lang="ru-RU" dirty="0"/>
          </a:p>
        </p:txBody>
      </p:sp>
      <p:pic>
        <p:nvPicPr>
          <p:cNvPr id="13" name="Picture 2" descr="D:\Мои документы\150 культур Дона_2018-2019\Логотип проекта на 2018-2019 учебный г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857388" cy="1312069"/>
          </a:xfrm>
          <a:prstGeom prst="rect">
            <a:avLst/>
          </a:prstGeom>
          <a:noFill/>
        </p:spPr>
      </p:pic>
      <p:pic>
        <p:nvPicPr>
          <p:cNvPr id="134153" name="Picture 9" descr="D:\Мои документы\150 культур Дона_2018-2019\задача 5 ЮФУ-оператор проекта\сайт\О проекте\История\История 2016-2017 уч.год\12.06.17\ДЕНЬ РОССИИ фото Марии Ким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214950"/>
            <a:ext cx="2143140" cy="1428761"/>
          </a:xfrm>
          <a:prstGeom prst="rect">
            <a:avLst/>
          </a:prstGeom>
          <a:noFill/>
        </p:spPr>
      </p:pic>
      <p:pic>
        <p:nvPicPr>
          <p:cNvPr id="134154" name="Picture 10" descr="D:\Мои документы\150 культур Дона_2018-2019\Неделя национальной культуры\2018 год\1-7 октября Неделя Донского казачества\Отчет\Лектор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5357826"/>
            <a:ext cx="1143008" cy="1524010"/>
          </a:xfrm>
          <a:prstGeom prst="rect">
            <a:avLst/>
          </a:prstGeom>
          <a:noFill/>
        </p:spPr>
      </p:pic>
      <p:graphicFrame>
        <p:nvGraphicFramePr>
          <p:cNvPr id="134156" name="Object 12"/>
          <p:cNvGraphicFramePr>
            <a:graphicFrameLocks noChangeAspect="1"/>
          </p:cNvGraphicFramePr>
          <p:nvPr/>
        </p:nvGraphicFramePr>
        <p:xfrm>
          <a:off x="0" y="1643050"/>
          <a:ext cx="2518420" cy="3563934"/>
        </p:xfrm>
        <a:graphic>
          <a:graphicData uri="http://schemas.openxmlformats.org/presentationml/2006/ole">
            <p:oleObj spid="_x0000_s134156" name="Acrobat Document" r:id="rId6" imgW="5667122" imgH="8019837" progId="AcroExch.Document.DC">
              <p:embed/>
            </p:oleObj>
          </a:graphicData>
        </a:graphic>
      </p:graphicFrame>
      <p:graphicFrame>
        <p:nvGraphicFramePr>
          <p:cNvPr id="134157" name="Object 13"/>
          <p:cNvGraphicFramePr>
            <a:graphicFrameLocks noChangeAspect="1"/>
          </p:cNvGraphicFramePr>
          <p:nvPr/>
        </p:nvGraphicFramePr>
        <p:xfrm>
          <a:off x="6357950" y="5357826"/>
          <a:ext cx="1060084" cy="1500174"/>
        </p:xfrm>
        <a:graphic>
          <a:graphicData uri="http://schemas.openxmlformats.org/presentationml/2006/ole">
            <p:oleObj spid="_x0000_s134157" name="Acrobat Document" r:id="rId7" imgW="5667122" imgH="8019837" progId="AcroExch.Document.DC">
              <p:embed/>
            </p:oleObj>
          </a:graphicData>
        </a:graphic>
      </p:graphicFrame>
      <p:pic>
        <p:nvPicPr>
          <p:cNvPr id="23" name="Picture 2" descr="D:\Мои документы\150 культур Дона_2016-2017\Мероприятия\30.09.16\для награждения\Благодарственное-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488" y="5429264"/>
            <a:ext cx="1717853" cy="1214446"/>
          </a:xfrm>
          <a:prstGeom prst="rect">
            <a:avLst/>
          </a:prstGeom>
          <a:noFill/>
        </p:spPr>
      </p:pic>
      <p:pic>
        <p:nvPicPr>
          <p:cNvPr id="134159" name="Picture 15" descr="D:\Мои документы\150 культур Дона_2016-2017\Конкурс ИУ_Атлас национальных культур Дон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15272" y="5286388"/>
            <a:ext cx="1026078" cy="145278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коучинг\плакаты\наша работ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6585" cy="6677798"/>
          </a:xfrm>
          <a:prstGeom prst="rect">
            <a:avLst/>
          </a:prstGeom>
          <a:noFill/>
        </p:spPr>
      </p:pic>
      <p:pic>
        <p:nvPicPr>
          <p:cNvPr id="1027" name="Picture 3" descr="D:\Мои документы\коучинг\плакаты\стейкхолдер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7336" y="0"/>
            <a:ext cx="4416664" cy="664371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0"/>
            <a:ext cx="68997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</a:rPr>
              <a:t>Благодарю </a:t>
            </a:r>
            <a:r>
              <a:rPr lang="ru-RU" sz="4800" b="1" dirty="0" smtClean="0">
                <a:solidFill>
                  <a:srgbClr val="FFFF00"/>
                </a:solidFill>
              </a:rPr>
              <a:t>за внимание!</a:t>
            </a:r>
            <a:endParaRPr lang="ru-RU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вал 9"/>
          <p:cNvSpPr>
            <a:spLocks noChangeArrowheads="1"/>
          </p:cNvSpPr>
          <p:nvPr/>
        </p:nvSpPr>
        <p:spPr bwMode="auto">
          <a:xfrm>
            <a:off x="5929322" y="5429264"/>
            <a:ext cx="3214678" cy="1428736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57884" y="5473005"/>
            <a:ext cx="35719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 на лучшее информационное сопровождение и продвижение гражданского этнокультурного образовательного проекта "150 культур Дона«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zh-CN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СМИ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2"/>
          <p:cNvSpPr>
            <a:spLocks noChangeArrowheads="1"/>
          </p:cNvSpPr>
          <p:nvPr/>
        </p:nvSpPr>
        <p:spPr bwMode="auto">
          <a:xfrm>
            <a:off x="3000364" y="2857496"/>
            <a:ext cx="4286248" cy="121444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err="1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Этноэкологический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 марафон </a:t>
            </a:r>
            <a:r>
              <a:rPr lang="ru-RU" sz="1400" dirty="0" smtClean="0">
                <a:solidFill>
                  <a:srgbClr val="373737"/>
                </a:solidFill>
                <a:latin typeface="Trebuchet MS" pitchFamily="34" charset="0"/>
              </a:rPr>
              <a:t>«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Экологический след Этноса. </a:t>
            </a:r>
          </a:p>
          <a:p>
            <a:pPr algn="ctr"/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Национальные традиции природопользования </a:t>
            </a:r>
          </a:p>
          <a:p>
            <a:pPr algn="ctr"/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на Дону»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Овал 9"/>
          <p:cNvSpPr>
            <a:spLocks noChangeArrowheads="1"/>
          </p:cNvSpPr>
          <p:nvPr/>
        </p:nvSpPr>
        <p:spPr bwMode="auto">
          <a:xfrm>
            <a:off x="1643042" y="3071810"/>
            <a:ext cx="2357454" cy="857256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rebuchet MS" pitchFamily="34" charset="0"/>
              </a:rPr>
              <a:t>«Недели национальных  культур Дона»</a:t>
            </a:r>
            <a:endParaRPr lang="ru-RU" sz="14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Конкурсные программы проекта </a:t>
            </a:r>
            <a:endParaRPr lang="ru-RU" dirty="0"/>
          </a:p>
        </p:txBody>
      </p:sp>
      <p:sp>
        <p:nvSpPr>
          <p:cNvPr id="7" name="Овал 9"/>
          <p:cNvSpPr>
            <a:spLocks noChangeArrowheads="1"/>
          </p:cNvSpPr>
          <p:nvPr/>
        </p:nvSpPr>
        <p:spPr bwMode="auto">
          <a:xfrm>
            <a:off x="0" y="3071810"/>
            <a:ext cx="2143140" cy="71438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rebuchet MS" pitchFamily="34" charset="0"/>
              </a:rPr>
              <a:t>Интерактивные уроки</a:t>
            </a:r>
            <a:endParaRPr lang="ru-RU" sz="14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Овал 10"/>
          <p:cNvSpPr>
            <a:spLocks noChangeArrowheads="1"/>
          </p:cNvSpPr>
          <p:nvPr/>
        </p:nvSpPr>
        <p:spPr bwMode="auto">
          <a:xfrm>
            <a:off x="0" y="4143380"/>
            <a:ext cx="3000364" cy="128588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rgbClr val="FFFF00"/>
                </a:solidFill>
                <a:latin typeface="Trebuchet MS" pitchFamily="34" charset="0"/>
              </a:rPr>
              <a:t>Театральный	 фестиваль  школьных театров и детских театральных студий «Золотые зерна</a:t>
            </a:r>
            <a:r>
              <a:rPr lang="ru-RU" sz="1600" dirty="0" smtClean="0">
                <a:solidFill>
                  <a:srgbClr val="FFFF00"/>
                </a:solidFill>
                <a:latin typeface="Trebuchet MS" pitchFamily="34" charset="0"/>
              </a:rPr>
              <a:t>»</a:t>
            </a:r>
            <a:endParaRPr lang="ru-RU" sz="1600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2" name="Овал 9"/>
          <p:cNvSpPr>
            <a:spLocks noChangeArrowheads="1"/>
          </p:cNvSpPr>
          <p:nvPr/>
        </p:nvSpPr>
        <p:spPr bwMode="auto">
          <a:xfrm>
            <a:off x="2428860" y="4143380"/>
            <a:ext cx="2522535" cy="128588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rgbClr val="373737"/>
                </a:solidFill>
                <a:latin typeface="Trebuchet MS" pitchFamily="34" charset="0"/>
              </a:rPr>
              <a:t>Этнографический диктант</a:t>
            </a:r>
            <a:endParaRPr lang="ru-RU" sz="1400" dirty="0">
              <a:solidFill>
                <a:srgbClr val="373737"/>
              </a:solidFill>
              <a:latin typeface="Trebuchet MS" pitchFamily="34" charset="0"/>
            </a:endParaRPr>
          </a:p>
        </p:txBody>
      </p:sp>
      <p:sp>
        <p:nvSpPr>
          <p:cNvPr id="13" name="Овал 13"/>
          <p:cNvSpPr>
            <a:spLocks noChangeArrowheads="1"/>
          </p:cNvSpPr>
          <p:nvPr/>
        </p:nvSpPr>
        <p:spPr bwMode="auto">
          <a:xfrm>
            <a:off x="4572000" y="4357694"/>
            <a:ext cx="2500298" cy="107157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rebuchet MS" pitchFamily="34" charset="0"/>
              </a:rPr>
              <a:t>Литературный конкурс</a:t>
            </a: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Trebuchet MS" pitchFamily="34" charset="0"/>
              </a:rPr>
              <a:t> «Новые сказки Тихого Дона»</a:t>
            </a:r>
            <a:endParaRPr lang="ru-RU" sz="14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4" name="Овал 1"/>
          <p:cNvSpPr>
            <a:spLocks noChangeArrowheads="1"/>
          </p:cNvSpPr>
          <p:nvPr/>
        </p:nvSpPr>
        <p:spPr bwMode="auto">
          <a:xfrm>
            <a:off x="6643670" y="4214818"/>
            <a:ext cx="2500330" cy="123506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 pitchFamily="34" charset="0"/>
              </a:rPr>
              <a:t>Творческий конкурс «Прикладных дел Мастер»</a:t>
            </a:r>
            <a:endParaRPr lang="ru-RU" sz="1400" dirty="0">
              <a:solidFill>
                <a:schemeClr val="accent6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5" name="Овал 14"/>
          <p:cNvSpPr>
            <a:spLocks noChangeArrowheads="1"/>
          </p:cNvSpPr>
          <p:nvPr/>
        </p:nvSpPr>
        <p:spPr bwMode="auto">
          <a:xfrm>
            <a:off x="0" y="5572116"/>
            <a:ext cx="3357554" cy="128588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rgbClr val="FFFF00"/>
                </a:solidFill>
                <a:latin typeface="Trebuchet MS" pitchFamily="34" charset="0"/>
              </a:rPr>
              <a:t>Национально-патриотический краеведческий конкурс  «Парад национальных  героев» </a:t>
            </a:r>
            <a:endParaRPr lang="ru-RU" sz="1400" dirty="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16" name="Picture 2" descr="D:\Мои документы\150 культур Дона_2018-2019\Логотип проекта на 2018-2019 учебный г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071546"/>
            <a:ext cx="2029953" cy="1433970"/>
          </a:xfrm>
          <a:prstGeom prst="rect">
            <a:avLst/>
          </a:prstGeom>
          <a:noFill/>
        </p:spPr>
      </p:pic>
      <p:sp>
        <p:nvSpPr>
          <p:cNvPr id="21" name="Овал 9"/>
          <p:cNvSpPr>
            <a:spLocks noChangeArrowheads="1"/>
          </p:cNvSpPr>
          <p:nvPr/>
        </p:nvSpPr>
        <p:spPr bwMode="auto">
          <a:xfrm>
            <a:off x="6429388" y="3000372"/>
            <a:ext cx="2714612" cy="100013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4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72264" y="3000372"/>
            <a:ext cx="2571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FF00"/>
                </a:solidFill>
              </a:rPr>
              <a:t>Областной конкурс 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</a:rPr>
              <a:t>научно-исследовательских работ  учащихся 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</a:rPr>
              <a:t>"Культурные коды этноса".</a:t>
            </a:r>
            <a:endParaRPr lang="ru-RU" sz="1400" dirty="0">
              <a:solidFill>
                <a:srgbClr val="FFFF00"/>
              </a:solidFill>
            </a:endParaRPr>
          </a:p>
        </p:txBody>
      </p:sp>
      <p:pic>
        <p:nvPicPr>
          <p:cNvPr id="17" name="Рисунок 16" descr="D:\Мои документы\НЭУ\DGPB_CMYK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428736"/>
            <a:ext cx="171451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Мои документы\ЮФУ\sfedu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1357298"/>
            <a:ext cx="107157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12"/>
          <p:cNvSpPr>
            <a:spLocks noChangeArrowheads="1"/>
          </p:cNvSpPr>
          <p:nvPr/>
        </p:nvSpPr>
        <p:spPr bwMode="auto">
          <a:xfrm>
            <a:off x="2857488" y="5429264"/>
            <a:ext cx="3286148" cy="1428736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rgbClr val="FFFF00"/>
                </a:solidFill>
                <a:latin typeface="Trebuchet MS" pitchFamily="34" charset="0"/>
              </a:rPr>
              <a:t>Чемпионат Ростовской области </a:t>
            </a:r>
            <a:r>
              <a:rPr lang="ru-RU" sz="1400" dirty="0" smtClean="0">
                <a:solidFill>
                  <a:srgbClr val="FFFF00"/>
                </a:solidFill>
                <a:latin typeface="Trebuchet MS" pitchFamily="34" charset="0"/>
              </a:rPr>
              <a:t>по национальным забавам и  </a:t>
            </a:r>
            <a:r>
              <a:rPr lang="ru-RU" sz="1400" dirty="0" err="1" smtClean="0">
                <a:solidFill>
                  <a:srgbClr val="FFFF00"/>
                </a:solidFill>
                <a:latin typeface="Trebuchet MS" pitchFamily="34" charset="0"/>
              </a:rPr>
              <a:t>этноспортивным</a:t>
            </a:r>
            <a:r>
              <a:rPr lang="ru-RU" sz="1400" dirty="0" smtClean="0">
                <a:solidFill>
                  <a:srgbClr val="FFFF00"/>
                </a:solidFill>
                <a:latin typeface="Trebuchet MS" pitchFamily="34" charset="0"/>
              </a:rPr>
              <a:t> играм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Trebuchet MS" pitchFamily="34" charset="0"/>
              </a:rPr>
              <a:t>«Игры нашего двора»</a:t>
            </a:r>
            <a:endParaRPr lang="ru-RU" sz="1400" dirty="0">
              <a:solidFill>
                <a:srgbClr val="FFFF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4071942"/>
            <a:ext cx="8001056" cy="914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 smtClean="0"/>
              <a:t>Проектная группа Образовательной организации (6-8 педагогов)</a:t>
            </a:r>
          </a:p>
          <a:p>
            <a:pPr algn="ctr"/>
            <a:r>
              <a:rPr lang="ru-RU" sz="1400" cap="all" dirty="0" smtClean="0">
                <a:solidFill>
                  <a:srgbClr val="C00000"/>
                </a:solidFill>
              </a:rPr>
              <a:t>Руководитель проектной группы образовательной организации</a:t>
            </a:r>
          </a:p>
          <a:p>
            <a:pPr algn="ctr"/>
            <a:r>
              <a:rPr lang="ru-RU" sz="1400" cap="all" dirty="0" smtClean="0">
                <a:solidFill>
                  <a:srgbClr val="FFFF00"/>
                </a:solidFill>
              </a:rPr>
              <a:t>Этап  первого знакомства  и первых побед (школьный)</a:t>
            </a:r>
            <a:endParaRPr lang="ru-RU" sz="1400" cap="all" dirty="0">
              <a:solidFill>
                <a:srgbClr val="FFFF0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0800000" flipH="1">
            <a:off x="2071670" y="2714620"/>
            <a:ext cx="714380" cy="1357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6" descr="G:\150 культур\2016-2017\30.09.16\разукрашиваем Белорусский костю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143512"/>
            <a:ext cx="2260574" cy="1506838"/>
          </a:xfrm>
          <a:prstGeom prst="rect">
            <a:avLst/>
          </a:prstGeom>
          <a:noFill/>
        </p:spPr>
      </p:pic>
      <p:pic>
        <p:nvPicPr>
          <p:cNvPr id="20" name="Picture 4" descr="H:\школа\фото\150 культур дона2016 2\IMG_77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43"/>
          <a:stretch/>
        </p:blipFill>
        <p:spPr bwMode="auto">
          <a:xfrm>
            <a:off x="-1" y="5143512"/>
            <a:ext cx="2182337" cy="1500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42910" y="1785926"/>
            <a:ext cx="8143932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 smtClean="0"/>
              <a:t>Национальная культурная группа</a:t>
            </a:r>
          </a:p>
          <a:p>
            <a:pPr algn="ctr"/>
            <a:r>
              <a:rPr lang="ru-RU" cap="all" dirty="0" smtClean="0"/>
              <a:t> </a:t>
            </a:r>
            <a:r>
              <a:rPr lang="ru-RU" sz="1600" cap="all" dirty="0" smtClean="0"/>
              <a:t>(10  образовательных организаций, изучающих одну национальную культуру) </a:t>
            </a:r>
            <a:r>
              <a:rPr lang="ru-RU" sz="1600" cap="all" dirty="0" smtClean="0">
                <a:solidFill>
                  <a:srgbClr val="FFFF00"/>
                </a:solidFill>
              </a:rPr>
              <a:t>этап сохранения национального культурного наследия</a:t>
            </a:r>
            <a:endParaRPr lang="ru-RU" sz="1600" cap="all" dirty="0">
              <a:solidFill>
                <a:srgbClr val="FFFF00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 rot="10800000" flipH="1">
            <a:off x="2857488" y="2714620"/>
            <a:ext cx="714380" cy="1357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0800000" flipH="1">
            <a:off x="3571868" y="2714620"/>
            <a:ext cx="714380" cy="1357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0800000" flipH="1">
            <a:off x="4357686" y="2714620"/>
            <a:ext cx="714380" cy="1357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0800000" flipH="1">
            <a:off x="5143504" y="2714620"/>
            <a:ext cx="714380" cy="1357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10800000" flipH="1">
            <a:off x="5929322" y="2714620"/>
            <a:ext cx="714380" cy="1357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0800000" flipH="1">
            <a:off x="1357290" y="2714620"/>
            <a:ext cx="714380" cy="1357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 rot="10800000" flipH="1">
            <a:off x="6643702" y="2714620"/>
            <a:ext cx="714380" cy="1357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10800000" flipH="1">
            <a:off x="7358082" y="2714620"/>
            <a:ext cx="714380" cy="1357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10800000" flipH="1">
            <a:off x="8072462" y="2714620"/>
            <a:ext cx="714380" cy="1357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10800000" flipH="1">
            <a:off x="714348" y="2714620"/>
            <a:ext cx="714380" cy="1357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42844" y="6357958"/>
            <a:ext cx="3474028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100" cap="all" dirty="0" smtClean="0"/>
              <a:t>Руководитель модуля прикладного творчества</a:t>
            </a:r>
            <a:endParaRPr lang="ru-RU" sz="1100" dirty="0"/>
          </a:p>
        </p:txBody>
      </p:sp>
      <p:pic>
        <p:nvPicPr>
          <p:cNvPr id="1026" name="Picture 2" descr="F:\27-08-18\150 культур\2016-2017\фото и видео с ЧЭИ _телефон\IMG_20161021_1154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5143512"/>
            <a:ext cx="1928794" cy="1446596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3786182" y="6357958"/>
            <a:ext cx="2658100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100" cap="all" dirty="0" smtClean="0"/>
              <a:t>Руководитель спортивного модуля</a:t>
            </a:r>
            <a:endParaRPr lang="ru-RU" sz="1100" dirty="0"/>
          </a:p>
        </p:txBody>
      </p:sp>
      <p:pic>
        <p:nvPicPr>
          <p:cNvPr id="1028" name="Picture 4" descr="D:\Мои документы\150 культур Дона_2016-2017\Золотые зерна\Радость победителе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5072074"/>
            <a:ext cx="2143977" cy="1428760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6445825" y="6357958"/>
            <a:ext cx="2698175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cap="all" dirty="0" smtClean="0"/>
              <a:t>Руководитель театрального модуля</a:t>
            </a:r>
            <a:endParaRPr lang="ru-RU" sz="11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0" y="6596390"/>
            <a:ext cx="2842445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100" cap="all" dirty="0" smtClean="0"/>
              <a:t>Руководитель краеведческого модуля</a:t>
            </a:r>
            <a:endParaRPr lang="ru-RU" sz="11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714612" y="6596390"/>
            <a:ext cx="3956532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100" cap="all" dirty="0" smtClean="0"/>
              <a:t>Руководитель </a:t>
            </a:r>
            <a:r>
              <a:rPr lang="ru-RU" sz="1100" cap="all" dirty="0" err="1" smtClean="0"/>
              <a:t>национально-партиотического</a:t>
            </a:r>
            <a:r>
              <a:rPr lang="ru-RU" sz="1100" cap="all" dirty="0" smtClean="0"/>
              <a:t> модуля</a:t>
            </a:r>
            <a:endParaRPr lang="ru-RU" sz="11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301555" y="6596390"/>
            <a:ext cx="2842445" cy="2616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cap="all" dirty="0" smtClean="0"/>
              <a:t>Руководитель  </a:t>
            </a:r>
            <a:r>
              <a:rPr lang="ru-RU" sz="1100" cap="all" dirty="0" err="1" smtClean="0"/>
              <a:t>медиацентра</a:t>
            </a:r>
            <a:endParaRPr lang="ru-RU" sz="1100" dirty="0"/>
          </a:p>
        </p:txBody>
      </p:sp>
      <p:sp>
        <p:nvSpPr>
          <p:cNvPr id="40" name="Стрелка вниз 39"/>
          <p:cNvSpPr/>
          <p:nvPr/>
        </p:nvSpPr>
        <p:spPr>
          <a:xfrm rot="10800000" flipH="1">
            <a:off x="192879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низ 40"/>
          <p:cNvSpPr/>
          <p:nvPr/>
        </p:nvSpPr>
        <p:spPr>
          <a:xfrm rot="10800000" flipH="1">
            <a:off x="228598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928794" y="214290"/>
            <a:ext cx="5929354" cy="914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cap="all" dirty="0" smtClean="0"/>
              <a:t>Участники  проекта  - 25 национальных культурных групп</a:t>
            </a:r>
          </a:p>
          <a:p>
            <a:pPr algn="ctr"/>
            <a:r>
              <a:rPr lang="ru-RU" sz="1600" cap="all" dirty="0" smtClean="0"/>
              <a:t> </a:t>
            </a:r>
            <a:r>
              <a:rPr lang="ru-RU" sz="1600" cap="all" dirty="0" smtClean="0">
                <a:solidFill>
                  <a:srgbClr val="FFFF00"/>
                </a:solidFill>
              </a:rPr>
              <a:t>этап достижений (творческих, спортивных, научных)</a:t>
            </a:r>
            <a:endParaRPr lang="ru-RU" sz="1600" cap="all" dirty="0">
              <a:solidFill>
                <a:srgbClr val="FFFF00"/>
              </a:solidFill>
            </a:endParaRPr>
          </a:p>
        </p:txBody>
      </p:sp>
      <p:sp>
        <p:nvSpPr>
          <p:cNvPr id="44" name="Стрелка вниз 43"/>
          <p:cNvSpPr/>
          <p:nvPr/>
        </p:nvSpPr>
        <p:spPr>
          <a:xfrm rot="10800000" flipH="1">
            <a:off x="264317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 rot="10800000" flipH="1">
            <a:off x="300036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 rot="10800000" flipH="1">
            <a:off x="335755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 rot="10800000" flipH="1">
            <a:off x="371474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 rot="10800000" flipH="1">
            <a:off x="407193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 rot="10800000" flipH="1">
            <a:off x="442912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 flipH="1">
            <a:off x="478631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 flipH="1">
            <a:off x="514350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 flipH="1">
            <a:off x="550069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низ 52"/>
          <p:cNvSpPr/>
          <p:nvPr/>
        </p:nvSpPr>
        <p:spPr>
          <a:xfrm rot="10800000" flipH="1">
            <a:off x="585788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низ 53"/>
          <p:cNvSpPr/>
          <p:nvPr/>
        </p:nvSpPr>
        <p:spPr>
          <a:xfrm rot="10800000" flipH="1">
            <a:off x="621507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низ 55"/>
          <p:cNvSpPr/>
          <p:nvPr/>
        </p:nvSpPr>
        <p:spPr>
          <a:xfrm rot="10800000" flipH="1">
            <a:off x="657226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низ 56"/>
          <p:cNvSpPr/>
          <p:nvPr/>
        </p:nvSpPr>
        <p:spPr>
          <a:xfrm rot="10800000" flipH="1">
            <a:off x="728664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низ 57"/>
          <p:cNvSpPr/>
          <p:nvPr/>
        </p:nvSpPr>
        <p:spPr>
          <a:xfrm rot="10800000" flipH="1">
            <a:off x="692945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низ 58"/>
          <p:cNvSpPr/>
          <p:nvPr/>
        </p:nvSpPr>
        <p:spPr>
          <a:xfrm rot="10800000" flipH="1">
            <a:off x="7643834" y="1142984"/>
            <a:ext cx="357190" cy="64294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2149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1) при освоении основных общеобразовательным программ в рамках классно-урочной деятельности на уроках: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Обществознания    Истории   Географии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Литературы</a:t>
            </a:r>
            <a:r>
              <a:rPr lang="ru-RU" sz="2000" dirty="0" smtClean="0"/>
              <a:t>       </a:t>
            </a:r>
            <a:r>
              <a:rPr lang="ru-RU" sz="200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Русского языка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МХК     Музыки   ИЗО,  Технологии, Физкультуры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2) В процессе  внеурочной деятельности (фестивали, конкурсы, спортивные состязания, краеведческая, научно-исследовательская работа)</a:t>
            </a:r>
          </a:p>
          <a:p>
            <a:pPr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3)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00B050"/>
                </a:solidFill>
              </a:rPr>
              <a:t>При освоении программ дополнительного образования </a:t>
            </a:r>
          </a:p>
          <a:p>
            <a:endParaRPr lang="ru-RU" dirty="0" smtClean="0"/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4781550"/>
            <a:ext cx="9144000" cy="207645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Место проектной деятельности в рамках образовательной организации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Ожидаемый Результат</a:t>
            </a:r>
            <a:r>
              <a:rPr lang="ru-RU" sz="2800" b="1" dirty="0" smtClean="0"/>
              <a:t>: </a:t>
            </a:r>
            <a:r>
              <a:rPr lang="ru-RU" sz="2800" dirty="0" smtClean="0"/>
              <a:t>обеспечение качественного  обучения проектной деятельности и получение качественных результатов этнокультурного образования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</a:t>
            </a:r>
            <a:endParaRPr lang="ru-RU" sz="2000" dirty="0" smtClean="0"/>
          </a:p>
          <a:p>
            <a:r>
              <a:rPr lang="ru-RU" sz="2400" dirty="0" smtClean="0">
                <a:solidFill>
                  <a:srgbClr val="FF0000"/>
                </a:solidFill>
              </a:rPr>
              <a:t>обучение работе в команде (проектной группе);</a:t>
            </a:r>
          </a:p>
          <a:p>
            <a:r>
              <a:rPr lang="ru-RU" sz="2400" b="1" dirty="0" smtClean="0">
                <a:solidFill>
                  <a:srgbClr val="00B050"/>
                </a:solidFill>
              </a:rPr>
              <a:t>гражданское образование обучающихся (сохранение культурного наследия – обязанность каждого гражданина </a:t>
            </a:r>
            <a:r>
              <a:rPr lang="ru-RU" sz="2400" dirty="0" smtClean="0">
                <a:solidFill>
                  <a:srgbClr val="00B050"/>
                </a:solidFill>
              </a:rPr>
              <a:t>);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профессиональная ориентация</a:t>
            </a:r>
            <a:r>
              <a:rPr lang="ru-RU" sz="2400" dirty="0" smtClean="0">
                <a:solidFill>
                  <a:srgbClr val="0070C0"/>
                </a:solidFill>
              </a:rPr>
              <a:t>;</a:t>
            </a:r>
          </a:p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приобретение личного опыта в социально-культурных коммуникациях и т.д.</a:t>
            </a:r>
          </a:p>
          <a:p>
            <a:pPr>
              <a:buNone/>
            </a:pP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5214950"/>
            <a:ext cx="9144000" cy="20764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72547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700" dirty="0" smtClean="0"/>
              <a:t>О документах  и формах представления конкурсных работ, </a:t>
            </a:r>
            <a:r>
              <a:rPr lang="ru-RU" sz="2700" dirty="0" smtClean="0"/>
              <a:t>проводимых в рамках проекта «150 культур Дона» </a:t>
            </a:r>
            <a:br>
              <a:rPr lang="ru-RU" sz="27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000108"/>
            <a:ext cx="8501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Документы от организатора конкурса</a:t>
            </a:r>
            <a:r>
              <a:rPr lang="ru-RU" dirty="0" smtClean="0"/>
              <a:t>: Положение о конкурсе, в котором отражены  условия участия, критерии оценки конкурсных работ членами Жюри; </a:t>
            </a:r>
          </a:p>
          <a:p>
            <a:r>
              <a:rPr lang="ru-RU" dirty="0" smtClean="0"/>
              <a:t>Протоколы заседания Жюри.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857364"/>
            <a:ext cx="8572528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Документы от участника  конкурса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Работа автора</a:t>
            </a:r>
          </a:p>
          <a:p>
            <a:r>
              <a:rPr lang="ru-RU" dirty="0" smtClean="0"/>
              <a:t>Аннотация к работе; </a:t>
            </a:r>
          </a:p>
          <a:p>
            <a:r>
              <a:rPr lang="ru-RU" dirty="0" smtClean="0"/>
              <a:t>Фото- и видеоматериалы; </a:t>
            </a:r>
          </a:p>
          <a:p>
            <a:r>
              <a:rPr lang="ru-RU" dirty="0" smtClean="0"/>
              <a:t>Презентация работы в формате .</a:t>
            </a:r>
            <a:r>
              <a:rPr lang="ru-RU" dirty="0" err="1" smtClean="0"/>
              <a:t>ррх</a:t>
            </a:r>
            <a:r>
              <a:rPr lang="ru-RU" dirty="0" smtClean="0"/>
              <a:t>; </a:t>
            </a:r>
          </a:p>
          <a:p>
            <a:r>
              <a:rPr lang="ru-RU" dirty="0" smtClean="0"/>
              <a:t> Согласие на обработку персональных данных; </a:t>
            </a:r>
          </a:p>
          <a:p>
            <a:r>
              <a:rPr lang="ru-RU" dirty="0" smtClean="0"/>
              <a:t>.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3929066"/>
            <a:ext cx="90011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Формы представления конкурсных работ</a:t>
            </a:r>
            <a:r>
              <a:rPr lang="ru-RU" dirty="0" smtClean="0"/>
              <a:t>: </a:t>
            </a:r>
          </a:p>
          <a:p>
            <a:r>
              <a:rPr lang="ru-RU" b="1" dirty="0" smtClean="0"/>
              <a:t>1</a:t>
            </a:r>
            <a:r>
              <a:rPr lang="ru-RU" sz="1600" b="1" dirty="0" smtClean="0"/>
              <a:t>.</a:t>
            </a:r>
            <a:r>
              <a:rPr lang="ru-RU" sz="1600" dirty="0" smtClean="0"/>
              <a:t> </a:t>
            </a:r>
            <a:r>
              <a:rPr lang="ru-RU" sz="1600" b="1" dirty="0" smtClean="0"/>
              <a:t>Конкурс интерактивных уроков «Атлас национальных культур Дона»</a:t>
            </a:r>
          </a:p>
          <a:p>
            <a:r>
              <a:rPr lang="ru-RU" sz="1600" dirty="0" smtClean="0"/>
              <a:t>Формы: Интерактивный </a:t>
            </a:r>
            <a:r>
              <a:rPr lang="ru-RU" sz="1600" dirty="0" err="1" smtClean="0"/>
              <a:t>видеоурок</a:t>
            </a:r>
            <a:r>
              <a:rPr lang="ru-RU" sz="1600" dirty="0" smtClean="0"/>
              <a:t>;  презентация  материалов в формате   .</a:t>
            </a:r>
            <a:r>
              <a:rPr lang="ru-RU" sz="1600" dirty="0" err="1" smtClean="0"/>
              <a:t>ррх</a:t>
            </a:r>
            <a:r>
              <a:rPr lang="ru-RU" sz="1600" dirty="0" smtClean="0"/>
              <a:t>, паспорт урока.</a:t>
            </a:r>
          </a:p>
          <a:p>
            <a:r>
              <a:rPr lang="ru-RU" sz="1600" b="1" dirty="0" smtClean="0"/>
              <a:t>2.</a:t>
            </a:r>
            <a:r>
              <a:rPr lang="ru-RU" sz="1600" dirty="0" smtClean="0"/>
              <a:t> </a:t>
            </a:r>
            <a:r>
              <a:rPr lang="ru-RU" sz="1600" b="1" dirty="0" err="1" smtClean="0"/>
              <a:t>Этноэкологический</a:t>
            </a:r>
            <a:r>
              <a:rPr lang="ru-RU" sz="1600" b="1" dirty="0" smtClean="0"/>
              <a:t> марафон «Экологический след этноса. Национальные традиции природопользования на Дону»</a:t>
            </a:r>
            <a:r>
              <a:rPr lang="ru-RU" sz="1600" dirty="0" smtClean="0"/>
              <a:t> (форма участия: художественная, научно-исследовательская, инженерно-проектная  разработка); </a:t>
            </a:r>
          </a:p>
          <a:p>
            <a:r>
              <a:rPr lang="ru-RU" sz="1600" b="1" dirty="0" smtClean="0"/>
              <a:t>3.</a:t>
            </a:r>
            <a:r>
              <a:rPr lang="ru-RU" sz="1600" dirty="0" smtClean="0"/>
              <a:t> </a:t>
            </a:r>
            <a:r>
              <a:rPr lang="ru-RU" sz="1600" b="1" dirty="0" smtClean="0"/>
              <a:t>Конкурс «Неделя национальной культуры на Дону» </a:t>
            </a:r>
            <a:r>
              <a:rPr lang="ru-RU" sz="1600" dirty="0" smtClean="0"/>
              <a:t>(формы взаимодействия с НКА: создание списка литературных источников и памятников национальной культуры:«Собери свой каталог», творческие мастер-классы, экскурсионные маршруты, состязания и т.д.); </a:t>
            </a:r>
          </a:p>
          <a:p>
            <a:r>
              <a:rPr lang="ru-RU" sz="1600" b="1" dirty="0" smtClean="0"/>
              <a:t>4.Конкурс школьных </a:t>
            </a:r>
            <a:r>
              <a:rPr lang="ru-RU" sz="1600" b="1" dirty="0" err="1" smtClean="0"/>
              <a:t>медиацентров</a:t>
            </a:r>
            <a:r>
              <a:rPr lang="ru-RU" sz="1600" b="1" dirty="0" smtClean="0"/>
              <a:t>: </a:t>
            </a:r>
            <a:r>
              <a:rPr lang="ru-RU" sz="1600" dirty="0" err="1" smtClean="0"/>
              <a:t>гипер-ссылки</a:t>
            </a:r>
            <a:r>
              <a:rPr lang="ru-RU" sz="1600" dirty="0" smtClean="0"/>
              <a:t> на публикации в </a:t>
            </a:r>
            <a:r>
              <a:rPr lang="ru-RU" sz="1600" dirty="0" err="1" smtClean="0"/>
              <a:t>интернет-версиях</a:t>
            </a:r>
            <a:r>
              <a:rPr lang="ru-RU" sz="1600" dirty="0" smtClean="0"/>
              <a:t> СМИ</a:t>
            </a:r>
            <a:r>
              <a:rPr lang="ru-RU" sz="1600" b="1" dirty="0" smtClean="0"/>
              <a:t>, </a:t>
            </a:r>
            <a:r>
              <a:rPr lang="ru-RU" sz="1600" dirty="0" smtClean="0"/>
              <a:t>фото статей в печатных СМИ, ссылки на сайты образовательных организаций или </a:t>
            </a:r>
            <a:r>
              <a:rPr lang="ru-RU" sz="1600" dirty="0" err="1" smtClean="0"/>
              <a:t>скрин-шоты</a:t>
            </a:r>
            <a:r>
              <a:rPr lang="ru-RU" sz="1600" dirty="0" smtClean="0"/>
              <a:t> страниц</a:t>
            </a:r>
            <a:endParaRPr lang="ru-RU" sz="1600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6357950" cy="785794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Лучшая профилактика конфликтов на национальной почве – интерактивная  деятельность учащихся на уроке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Примерные темы интерактивных уроков: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298" y="1071546"/>
            <a:ext cx="6643702" cy="435771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/>
              <a:t>  </a:t>
            </a:r>
            <a:r>
              <a:rPr lang="ru-RU" sz="2000" b="1" dirty="0" smtClean="0">
                <a:solidFill>
                  <a:srgbClr val="FF0000"/>
                </a:solidFill>
              </a:rPr>
              <a:t>Национальная культура в лицах </a:t>
            </a:r>
          </a:p>
          <a:p>
            <a:pPr marL="0" indent="0">
              <a:buNone/>
            </a:pPr>
            <a:r>
              <a:rPr lang="ru-RU" sz="2000" dirty="0" smtClean="0"/>
              <a:t> 1. Начальная школа (1-4 класс) – Детские национальные писатели, поэты, музыканты, художники; спортсмены, национальные сказки, мультфильмы, музыкальные произведения национальных авторов. </a:t>
            </a:r>
          </a:p>
          <a:p>
            <a:pPr marL="0" indent="12700">
              <a:buNone/>
            </a:pPr>
            <a:r>
              <a:rPr lang="ru-RU" sz="2000" dirty="0" smtClean="0"/>
              <a:t>2. Основная ступень (5-8 класс) – Национальные деятели науки, культуры, образования, национальные герои, семейные ценности и др. </a:t>
            </a:r>
          </a:p>
          <a:p>
            <a:pPr>
              <a:buNone/>
            </a:pPr>
            <a:r>
              <a:rPr lang="ru-RU" sz="2000" dirty="0" smtClean="0"/>
              <a:t>3. Средняя ступень (9-11 </a:t>
            </a:r>
            <a:r>
              <a:rPr lang="ru-RU" sz="2000" dirty="0" err="1" smtClean="0"/>
              <a:t>кл</a:t>
            </a:r>
            <a:r>
              <a:rPr lang="ru-RU" sz="2000" dirty="0" smtClean="0"/>
              <a:t>.) - Государственные деятели, участники освободительных войн, спортсмены, ученые, деятели культуры, литераторы, музыканты, художники, ритуалы инициации входа во взрослую жизнь, традиции подготовки к созданию семьи, рождения ребенка и т.д.  </a:t>
            </a:r>
          </a:p>
          <a:p>
            <a:pPr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</p:txBody>
      </p:sp>
      <p:sp>
        <p:nvSpPr>
          <p:cNvPr id="5" name="Овал 9"/>
          <p:cNvSpPr>
            <a:spLocks noChangeArrowheads="1"/>
          </p:cNvSpPr>
          <p:nvPr/>
        </p:nvSpPr>
        <p:spPr bwMode="auto">
          <a:xfrm>
            <a:off x="0" y="0"/>
            <a:ext cx="2786082" cy="114298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cap="all" dirty="0" smtClean="0">
                <a:solidFill>
                  <a:schemeClr val="bg1"/>
                </a:solidFill>
                <a:latin typeface="Trebuchet MS" pitchFamily="34" charset="0"/>
              </a:rPr>
              <a:t>Интерактивные уроки</a:t>
            </a:r>
            <a:endParaRPr lang="ru-RU" sz="1400" b="1" cap="all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285992"/>
            <a:ext cx="264320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</a:rPr>
              <a:t>Национальные традиции семейного уклада</a:t>
            </a:r>
            <a:endParaRPr lang="ru-RU" sz="1400" dirty="0" smtClean="0"/>
          </a:p>
          <a:p>
            <a:pPr indent="1270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</a:rPr>
              <a:t>Значение имен и фамилий</a:t>
            </a:r>
          </a:p>
          <a:p>
            <a:pPr indent="1270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</a:rPr>
              <a:t> Дом - как национальный культурный код. </a:t>
            </a:r>
          </a:p>
          <a:p>
            <a:pPr indent="1270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</a:rPr>
              <a:t>Традиции национального природопользования (пословицы, поговорки, народные приметы, традиционные приемы земледелия, лесоразведения и водопользования; традиционные </a:t>
            </a:r>
            <a:r>
              <a:rPr lang="ru-RU" sz="1400" b="1" dirty="0" err="1" smtClean="0">
                <a:solidFill>
                  <a:srgbClr val="FF0000"/>
                </a:solidFill>
              </a:rPr>
              <a:t>сельхозкультуры</a:t>
            </a:r>
            <a:r>
              <a:rPr lang="ru-RU" sz="1400" b="1" dirty="0" smtClean="0">
                <a:solidFill>
                  <a:srgbClr val="FF0000"/>
                </a:solidFill>
              </a:rPr>
              <a:t> и особенности питания)</a:t>
            </a:r>
          </a:p>
          <a:p>
            <a:pPr indent="1270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</a:rPr>
              <a:t>Национальная одежда (праздничная и повседневная)</a:t>
            </a:r>
          </a:p>
          <a:p>
            <a:pPr indent="1270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</a:rPr>
              <a:t>Традиции семейных отношений</a:t>
            </a:r>
            <a:endParaRPr lang="ru-RU" sz="1400" dirty="0"/>
          </a:p>
        </p:txBody>
      </p:sp>
      <p:pic>
        <p:nvPicPr>
          <p:cNvPr id="8" name="Рисунок 7" descr="D:\Мои документы\150 культур Дона_2018-2019\Логотип проекта на 2018-2019 учебный год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1177922" cy="77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82" name="Picture 10" descr="D:\Мои документы\150 культур Дона_2018-2019\Неделя национальной культуры\2019 год\25февраля-3марта-Неделя народов Северного Кавказа\Кабардино-балкария\Герб Кабардино-Балкарии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928802"/>
            <a:ext cx="1428760" cy="109536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357562"/>
            <a:ext cx="8229600" cy="3954459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/>
              <a:t>Рекомендуемый план недели:</a:t>
            </a:r>
          </a:p>
          <a:p>
            <a:pPr lvl="0"/>
            <a:r>
              <a:rPr lang="ru-RU" b="1" dirty="0" smtClean="0"/>
              <a:t>Вторник-пятница - Выставка  национальной литературы в ДГПБ. </a:t>
            </a:r>
            <a:r>
              <a:rPr lang="ru-RU" dirty="0" smtClean="0"/>
              <a:t>Конкурс – «Собери свой каталог» (формируется учащимися и педагогами образовательной организации  с помощью сотрудников ДГПБ)</a:t>
            </a:r>
          </a:p>
          <a:p>
            <a:r>
              <a:rPr lang="ru-RU" b="1" dirty="0" smtClean="0"/>
              <a:t>Понедельник-воскресенье</a:t>
            </a:r>
            <a:r>
              <a:rPr lang="ru-RU" dirty="0" smtClean="0"/>
              <a:t> - публикация материалов о традициях национальной культуры  и представителях данной национальности на Дону в СМИ, социальных сетях, стенгазеты в классе и т.д. </a:t>
            </a:r>
          </a:p>
          <a:p>
            <a:r>
              <a:rPr lang="ru-RU" b="1" dirty="0" smtClean="0"/>
              <a:t>Среда-четверг  </a:t>
            </a:r>
            <a:r>
              <a:rPr lang="ru-RU" b="1" dirty="0" smtClean="0">
                <a:solidFill>
                  <a:srgbClr val="FF0000"/>
                </a:solidFill>
              </a:rPr>
              <a:t>- Областной интерактивный урок  в Донской государственной публичной библиотеке</a:t>
            </a:r>
            <a:r>
              <a:rPr lang="ru-RU" dirty="0" smtClean="0"/>
              <a:t>. (Мастер-классы  от национальной культурной автономии: элементы народных танцев, песни, муз. инструменты, живопись, театр и др.</a:t>
            </a:r>
          </a:p>
          <a:p>
            <a:r>
              <a:rPr lang="ru-RU" b="1" dirty="0" smtClean="0"/>
              <a:t>Пятница </a:t>
            </a:r>
            <a:r>
              <a:rPr lang="ru-RU" dirty="0" smtClean="0"/>
              <a:t> -  Разрабатываем национальный экскурсионный маршрут по Ростову-на-Дону и его окрестностям  (для школ г. Ростова-на-Дону и гостей) или виртуальный туристско-экскурсионный маршрут  по культурно-историческим местам этноса </a:t>
            </a:r>
            <a:r>
              <a:rPr lang="ru-RU" b="1" dirty="0" smtClean="0"/>
              <a:t>«Национальная культура в лицах и памятниках». </a:t>
            </a:r>
          </a:p>
          <a:p>
            <a:r>
              <a:rPr lang="ru-RU" b="1" dirty="0" smtClean="0"/>
              <a:t>Суббота-воскресенье</a:t>
            </a:r>
            <a:r>
              <a:rPr lang="ru-RU" dirty="0" smtClean="0"/>
              <a:t> - в гостях у культурной автономии.</a:t>
            </a:r>
          </a:p>
          <a:p>
            <a:endParaRPr lang="ru-RU" b="1" dirty="0"/>
          </a:p>
        </p:txBody>
      </p:sp>
      <p:sp>
        <p:nvSpPr>
          <p:cNvPr id="4" name="Овал 9"/>
          <p:cNvSpPr>
            <a:spLocks noChangeArrowheads="1"/>
          </p:cNvSpPr>
          <p:nvPr/>
        </p:nvSpPr>
        <p:spPr bwMode="auto">
          <a:xfrm>
            <a:off x="214282" y="0"/>
            <a:ext cx="2786082" cy="100013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rebuchet MS" pitchFamily="34" charset="0"/>
              </a:rPr>
              <a:t>«Недели национальных  культур Дона»</a:t>
            </a:r>
            <a:endParaRPr lang="ru-RU" sz="14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31075" name="Picture 3" descr="D:\Мои документы\150 культур Дона_2018-2019\Неделя национальной культуры\2018 год\1-7 октября Неделя Донского казачества\Флаг казачий Союз Область всевеликого войска Донск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-142900"/>
            <a:ext cx="1428736" cy="1428736"/>
          </a:xfrm>
          <a:prstGeom prst="rect">
            <a:avLst/>
          </a:prstGeom>
          <a:noFill/>
        </p:spPr>
      </p:pic>
      <p:pic>
        <p:nvPicPr>
          <p:cNvPr id="9" name="Рисунок 8" descr="D:\Мои документы\150 культур Дона_2018-2019\Неделя национальной культуры\РРЕНК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42852"/>
            <a:ext cx="928694" cy="928694"/>
          </a:xfrm>
          <a:prstGeom prst="rect">
            <a:avLst/>
          </a:prstGeom>
          <a:noFill/>
        </p:spPr>
      </p:pic>
      <p:pic>
        <p:nvPicPr>
          <p:cNvPr id="11" name="Picture 2" descr="D:\Мои документы\150 культур Дона_2018-2019\Неделя национальной культуры\29.10.-4.11 Неделя Русской культуры\solntse_jivopis_acrylic_s_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0"/>
            <a:ext cx="1095343" cy="1071570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142852"/>
            <a:ext cx="128588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Мои документы\150 культур Дона_2018-2019\Логотип проекта на 2018-2019 учебный год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1000108"/>
            <a:ext cx="13207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Мои документы\150 культур Дона_2018-2019\Неделя национальной культуры\10-16 декабря - неделя российских немцев на Дону\российские немцы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2000240"/>
            <a:ext cx="107153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Мои документы\150 культур Дона_2018-2019\Неделя национальной культуры\12-18.11 Неделя Белорусской культуры на Дону\флаг Белоруссии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2928934"/>
            <a:ext cx="1285883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логотип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868" y="1071546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Мои документы\150 культур Дона_2018-2019\Неделя национальной культуры\19-25ноября Неделя Грузинской культуры\georgia.gif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43834" y="142852"/>
            <a:ext cx="1500166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D:\Мои документы\150 культур Дона_2018-2019\Неделя национальной культуры\2018 год\22-28 октября Неделя греческой культуры\O_TANAI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72132" y="1071546"/>
            <a:ext cx="785818" cy="785818"/>
          </a:xfrm>
          <a:prstGeom prst="rect">
            <a:avLst/>
          </a:prstGeom>
          <a:noFill/>
        </p:spPr>
      </p:pic>
      <p:pic>
        <p:nvPicPr>
          <p:cNvPr id="22" name="Рисунок 21" descr="D:\Мои документы\150 культур Дона_2018-2019\Неделя национальной культуры\26.11-2.12 Неделя польской культуры\gerb1_130_auto.pn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58214" y="1071546"/>
            <a:ext cx="78578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D:\Мои документы\150 культур Дона_2018-2019\Неделя национальной культуры\2019 год\Неделя Афганской культуры\флаг Афганистана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57950" y="1071546"/>
            <a:ext cx="1143008" cy="714380"/>
          </a:xfrm>
          <a:prstGeom prst="rect">
            <a:avLst/>
          </a:prstGeom>
          <a:noFill/>
        </p:spPr>
      </p:pic>
      <p:pic>
        <p:nvPicPr>
          <p:cNvPr id="131077" name="Picture 5" descr="D:\Мои документы\150 культур Дона_2018-2019\Неделя национальной культуры\2019 год\1-7апреля Неделя Татаро-башкирской культуры\Герб Татарстана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29520" y="2000240"/>
            <a:ext cx="876295" cy="888101"/>
          </a:xfrm>
          <a:prstGeom prst="rect">
            <a:avLst/>
          </a:prstGeom>
          <a:noFill/>
        </p:spPr>
      </p:pic>
      <p:pic>
        <p:nvPicPr>
          <p:cNvPr id="27" name="Picture 3" descr="D:\Мои документы\150 культур Дона_2018-2019\Неделя национальной культуры\2019 год\1-7апреля Неделя Татаро-башкирской культуры\234556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72264" y="2000240"/>
            <a:ext cx="785786" cy="832966"/>
          </a:xfrm>
          <a:prstGeom prst="rect">
            <a:avLst/>
          </a:prstGeom>
          <a:noFill/>
        </p:spPr>
      </p:pic>
      <p:pic>
        <p:nvPicPr>
          <p:cNvPr id="131080" name="Picture 8" descr="D:\Мои документы\150 культур Дона_2018-2019\Неделя национальной культуры\2019 год\18-20 февраля Неделя осетинской культуры\флаг Северной Осетии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5984" y="2000240"/>
            <a:ext cx="1166854" cy="729284"/>
          </a:xfrm>
          <a:prstGeom prst="rect">
            <a:avLst/>
          </a:prstGeom>
          <a:noFill/>
        </p:spPr>
      </p:pic>
      <p:pic>
        <p:nvPicPr>
          <p:cNvPr id="30" name="Picture 2" descr="D:\Мои документы\150 культур Дона_2018-2019\Неделя национальной культуры\2019 год\Неделя Киргизской культуры\Флаг Кыргызстана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57686" y="1071546"/>
            <a:ext cx="1238259" cy="742955"/>
          </a:xfrm>
          <a:prstGeom prst="rect">
            <a:avLst/>
          </a:prstGeom>
          <a:noFill/>
        </p:spPr>
      </p:pic>
      <p:pic>
        <p:nvPicPr>
          <p:cNvPr id="131081" name="Picture 9" descr="D:\Мои документы\150 культур Дона_2018-2019\Неделя национальной культуры\2019 год\25февраля-3марта-Неделя народов Северного Кавказа\rkch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00430" y="1928802"/>
            <a:ext cx="920950" cy="928694"/>
          </a:xfrm>
          <a:prstGeom prst="rect">
            <a:avLst/>
          </a:prstGeom>
          <a:noFill/>
        </p:spPr>
      </p:pic>
      <p:pic>
        <p:nvPicPr>
          <p:cNvPr id="34" name="Picture 4" descr="D:\Мои документы\150 культур Дона_2018-2019\Неделя национальной культуры\2019 год\Неделя ассирийской культуры\эмблема ассирийцев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58182" y="2000240"/>
            <a:ext cx="785818" cy="785818"/>
          </a:xfrm>
          <a:prstGeom prst="rect">
            <a:avLst/>
          </a:prstGeom>
          <a:noFill/>
        </p:spPr>
      </p:pic>
      <p:pic>
        <p:nvPicPr>
          <p:cNvPr id="36" name="Picture 5" descr="D:\Мои документы\150 культур Дона_2018-2019\Неделя национальной культуры\2019 год\Неделя Дагестанской культуры на Дону\Республика Дагестан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500958" y="1071546"/>
            <a:ext cx="876225" cy="911213"/>
          </a:xfrm>
          <a:prstGeom prst="rect">
            <a:avLst/>
          </a:prstGeom>
          <a:noFill/>
        </p:spPr>
      </p:pic>
      <p:pic>
        <p:nvPicPr>
          <p:cNvPr id="38" name="Picture 6" descr="D:\Мои документы\150 культур Дона_2018-2019\Неделя национальной культуры\2018 год\5-11.11 Неделя армянской культуры\YYLPw9X6uqk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786050" y="1071546"/>
            <a:ext cx="732636" cy="928694"/>
          </a:xfrm>
          <a:prstGeom prst="rect">
            <a:avLst/>
          </a:prstGeom>
          <a:noFill/>
        </p:spPr>
      </p:pic>
      <p:pic>
        <p:nvPicPr>
          <p:cNvPr id="131086" name="Picture 14" descr="D:\Мои документы\150 культур Дона_2018-2019\Неделя национальной культуры\2019 год\28января-3февраля_Неделя Калмыцкой культуры\калмыцкий флаг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786314" y="2928934"/>
            <a:ext cx="646100" cy="646100"/>
          </a:xfrm>
          <a:prstGeom prst="rect">
            <a:avLst/>
          </a:prstGeom>
          <a:noFill/>
        </p:spPr>
      </p:pic>
      <p:pic>
        <p:nvPicPr>
          <p:cNvPr id="40" name="Picture 7" descr="D:\Мои документы\150 культур Дона_2018-2019\Неделя национальной культуры\2019 год\таджикская культура\flag_tadzikistan_new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29256" y="2928934"/>
            <a:ext cx="966023" cy="642942"/>
          </a:xfrm>
          <a:prstGeom prst="rect">
            <a:avLst/>
          </a:prstGeom>
          <a:noFill/>
        </p:spPr>
      </p:pic>
      <p:pic>
        <p:nvPicPr>
          <p:cNvPr id="131087" name="Picture 15" descr="D:\Мои документы\150 культур Дона_2018-2019\Неделя национальной культуры\2019 год\Узбекская культурная группа\герб Узбекистана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flipH="1">
            <a:off x="6429388" y="2857496"/>
            <a:ext cx="713921" cy="751838"/>
          </a:xfrm>
          <a:prstGeom prst="rect">
            <a:avLst/>
          </a:prstGeom>
          <a:noFill/>
        </p:spPr>
      </p:pic>
      <p:pic>
        <p:nvPicPr>
          <p:cNvPr id="131088" name="Picture 16" descr="D:\Мои документы\150 культур Дона_2018-2019\Неделя национальной культуры\2019 год\Неделя Украинской культуры\rushnik1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143768" y="2857496"/>
            <a:ext cx="950586" cy="78581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4784</TotalTime>
  <Words>1228</Words>
  <Application>Microsoft Office PowerPoint</Application>
  <PresentationFormat>Экран (4:3)</PresentationFormat>
  <Paragraphs>198</Paragraphs>
  <Slides>22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Acrobat Document</vt:lpstr>
      <vt:lpstr>Adobe Acrobat Document</vt:lpstr>
      <vt:lpstr>Слайд 1</vt:lpstr>
      <vt:lpstr>Слайд 2</vt:lpstr>
      <vt:lpstr>Конкурсные программы проекта </vt:lpstr>
      <vt:lpstr>Слайд 4</vt:lpstr>
      <vt:lpstr>Место проектной деятельности в рамках образовательной организации</vt:lpstr>
      <vt:lpstr>Ожидаемый Результат: обеспечение качественного  обучения проектной деятельности и получение качественных результатов этнокультурного образования</vt:lpstr>
      <vt:lpstr>  О документах  и формах представления конкурсных работ, проводимых в рамках проекта «150 культур Дона»   </vt:lpstr>
      <vt:lpstr>Лучшая профилактика конфликтов на национальной почве – интерактивная  деятельность учащихся на уроке  Примерные темы интерактивных уроков:</vt:lpstr>
      <vt:lpstr>Слайд 9</vt:lpstr>
      <vt:lpstr>Областные интерактивные уроки в Донской государственной публичной библиотеке в рамках Недель национальной культуры народов Дона</vt:lpstr>
      <vt:lpstr>Слайд 11</vt:lpstr>
      <vt:lpstr>Слайд 12</vt:lpstr>
      <vt:lpstr>Научно-практическая конференция   «Традиции национального природопользования на Дону»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Конкурсная программа  для педагогов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Этногенез и культура взаимоотношений в поликультурной среде  Нижнего Дона</dc:title>
  <dc:creator>Ирина</dc:creator>
  <cp:lastModifiedBy>Irina</cp:lastModifiedBy>
  <cp:revision>131</cp:revision>
  <dcterms:created xsi:type="dcterms:W3CDTF">2016-06-15T18:53:50Z</dcterms:created>
  <dcterms:modified xsi:type="dcterms:W3CDTF">2019-04-07T19:07:41Z</dcterms:modified>
</cp:coreProperties>
</file>